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67" r:id="rId5"/>
    <p:sldId id="259" r:id="rId6"/>
    <p:sldId id="260" r:id="rId7"/>
    <p:sldId id="261" r:id="rId8"/>
    <p:sldId id="269" r:id="rId9"/>
    <p:sldId id="268" r:id="rId10"/>
    <p:sldId id="262" r:id="rId11"/>
    <p:sldId id="271" r:id="rId12"/>
    <p:sldId id="275" r:id="rId13"/>
    <p:sldId id="270" r:id="rId14"/>
    <p:sldId id="263" r:id="rId15"/>
    <p:sldId id="264" r:id="rId16"/>
    <p:sldId id="266"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81BF"/>
    <a:srgbClr val="90E0EF"/>
    <a:srgbClr val="48CAE4"/>
    <a:srgbClr val="00B4D8"/>
    <a:srgbClr val="0096C7"/>
    <a:srgbClr val="0077B6"/>
    <a:srgbClr val="023E8A"/>
    <a:srgbClr val="03045E"/>
    <a:srgbClr val="F6F6F6"/>
    <a:srgbClr val="2C6C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8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notesMaster" Target="notesMasters/notes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heme" Target="theme/theme1.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64F6CE-99B9-4428-84D8-BE52371F259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700A9B5-9176-465E-BE4E-177B1835F0C8}">
      <dgm:prSet/>
      <dgm:spPr/>
      <dgm:t>
        <a:bodyPr/>
        <a:lstStyle/>
        <a:p>
          <a:r>
            <a:rPr lang="en-US" dirty="0"/>
            <a:t>Land proposed shall be </a:t>
          </a:r>
          <a:r>
            <a:rPr lang="en-US" b="1" dirty="0"/>
            <a:t>fit for Industrial Use</a:t>
          </a:r>
        </a:p>
      </dgm:t>
    </dgm:pt>
    <dgm:pt modelId="{C0AC36ED-2381-4B29-82D7-90A961A9AD44}" type="parTrans" cxnId="{42F01473-0F25-414C-86A9-2C3D655C5A5C}">
      <dgm:prSet/>
      <dgm:spPr/>
      <dgm:t>
        <a:bodyPr/>
        <a:lstStyle/>
        <a:p>
          <a:endParaRPr lang="en-US"/>
        </a:p>
      </dgm:t>
    </dgm:pt>
    <dgm:pt modelId="{ABECB371-6076-4FE9-8B8F-FBF1DFB96A6D}" type="sibTrans" cxnId="{42F01473-0F25-414C-86A9-2C3D655C5A5C}">
      <dgm:prSet/>
      <dgm:spPr/>
      <dgm:t>
        <a:bodyPr/>
        <a:lstStyle/>
        <a:p>
          <a:endParaRPr lang="en-US"/>
        </a:p>
      </dgm:t>
    </dgm:pt>
    <dgm:pt modelId="{42287C26-3120-4524-8863-FE51C2EEC12F}">
      <dgm:prSet/>
      <dgm:spPr/>
      <dgm:t>
        <a:bodyPr/>
        <a:lstStyle/>
        <a:p>
          <a:r>
            <a:rPr lang="en-US" dirty="0"/>
            <a:t>Shall not fall under Eco-Sensitive Area (</a:t>
          </a:r>
          <a:r>
            <a:rPr lang="en-US" b="1" dirty="0"/>
            <a:t>ESA</a:t>
          </a:r>
          <a:r>
            <a:rPr lang="en-US" dirty="0"/>
            <a:t>) or Coastal Regulation Zone (</a:t>
          </a:r>
          <a:r>
            <a:rPr lang="en-US" b="1" dirty="0"/>
            <a:t>CRZ</a:t>
          </a:r>
          <a:r>
            <a:rPr lang="en-US" dirty="0"/>
            <a:t>)</a:t>
          </a:r>
        </a:p>
      </dgm:t>
    </dgm:pt>
    <dgm:pt modelId="{CBE21284-4960-4D82-8417-43408F6F9B82}" type="parTrans" cxnId="{0B42D47B-F551-477E-907B-2CB47F382DD7}">
      <dgm:prSet/>
      <dgm:spPr/>
      <dgm:t>
        <a:bodyPr/>
        <a:lstStyle/>
        <a:p>
          <a:endParaRPr lang="en-US"/>
        </a:p>
      </dgm:t>
    </dgm:pt>
    <dgm:pt modelId="{D8F7771E-039A-4A31-83EC-A49EB5BFAC47}" type="sibTrans" cxnId="{0B42D47B-F551-477E-907B-2CB47F382DD7}">
      <dgm:prSet/>
      <dgm:spPr/>
      <dgm:t>
        <a:bodyPr/>
        <a:lstStyle/>
        <a:p>
          <a:endParaRPr lang="en-US"/>
        </a:p>
      </dgm:t>
    </dgm:pt>
    <dgm:pt modelId="{24601F81-878E-4421-8F66-4D878D765143}">
      <dgm:prSet/>
      <dgm:spPr/>
      <dgm:t>
        <a:bodyPr/>
        <a:lstStyle/>
        <a:p>
          <a:r>
            <a:rPr lang="en-US" dirty="0"/>
            <a:t>Shall not fall within the purview of </a:t>
          </a:r>
          <a:r>
            <a:rPr lang="en-US" b="1" dirty="0"/>
            <a:t>Kerala Conservation of Paddy Land and Wet land Act 2008</a:t>
          </a:r>
        </a:p>
      </dgm:t>
    </dgm:pt>
    <dgm:pt modelId="{74B6E505-8A70-42A9-B88A-5ADE442AE45A}" type="parTrans" cxnId="{CAB327C9-DB56-4747-BD44-F06018B12559}">
      <dgm:prSet/>
      <dgm:spPr/>
      <dgm:t>
        <a:bodyPr/>
        <a:lstStyle/>
        <a:p>
          <a:endParaRPr lang="en-US"/>
        </a:p>
      </dgm:t>
    </dgm:pt>
    <dgm:pt modelId="{00C1EF18-0DAE-4EB3-AB09-AFAE3DF5FFE1}" type="sibTrans" cxnId="{CAB327C9-DB56-4747-BD44-F06018B12559}">
      <dgm:prSet/>
      <dgm:spPr/>
      <dgm:t>
        <a:bodyPr/>
        <a:lstStyle/>
        <a:p>
          <a:endParaRPr lang="en-US"/>
        </a:p>
      </dgm:t>
    </dgm:pt>
    <dgm:pt modelId="{A3504270-29A3-4221-989F-DBB6D6568599}">
      <dgm:prSet/>
      <dgm:spPr/>
      <dgm:t>
        <a:bodyPr/>
        <a:lstStyle/>
        <a:p>
          <a:r>
            <a:rPr lang="en-US" dirty="0"/>
            <a:t>Should not have any other restrictions regarding land use</a:t>
          </a:r>
        </a:p>
      </dgm:t>
    </dgm:pt>
    <dgm:pt modelId="{89344D4B-4136-4D40-82F0-63D138F03226}" type="parTrans" cxnId="{2F22521C-F725-4C6A-9FA0-9722549FBE34}">
      <dgm:prSet/>
      <dgm:spPr/>
      <dgm:t>
        <a:bodyPr/>
        <a:lstStyle/>
        <a:p>
          <a:endParaRPr lang="en-US"/>
        </a:p>
      </dgm:t>
    </dgm:pt>
    <dgm:pt modelId="{9D476649-E6C3-4C0C-93FA-EA544A87C0C8}" type="sibTrans" cxnId="{2F22521C-F725-4C6A-9FA0-9722549FBE34}">
      <dgm:prSet/>
      <dgm:spPr/>
      <dgm:t>
        <a:bodyPr/>
        <a:lstStyle/>
        <a:p>
          <a:endParaRPr lang="en-US"/>
        </a:p>
      </dgm:t>
    </dgm:pt>
    <dgm:pt modelId="{02A1B2A0-C259-4405-B67E-96F56C99E18F}" type="pres">
      <dgm:prSet presAssocID="{5E64F6CE-99B9-4428-84D8-BE52371F2593}" presName="vert0" presStyleCnt="0">
        <dgm:presLayoutVars>
          <dgm:dir/>
          <dgm:animOne val="branch"/>
          <dgm:animLvl val="lvl"/>
        </dgm:presLayoutVars>
      </dgm:prSet>
      <dgm:spPr/>
    </dgm:pt>
    <dgm:pt modelId="{45998200-18D2-487D-BD45-AD419F837C15}" type="pres">
      <dgm:prSet presAssocID="{C700A9B5-9176-465E-BE4E-177B1835F0C8}" presName="thickLine" presStyleLbl="alignNode1" presStyleIdx="0" presStyleCnt="4"/>
      <dgm:spPr/>
    </dgm:pt>
    <dgm:pt modelId="{A589FFE2-D49E-4960-8EA1-B3F7894A5D75}" type="pres">
      <dgm:prSet presAssocID="{C700A9B5-9176-465E-BE4E-177B1835F0C8}" presName="horz1" presStyleCnt="0"/>
      <dgm:spPr/>
    </dgm:pt>
    <dgm:pt modelId="{B1C19EDE-7AC3-4C8C-8A6E-05E05A28253A}" type="pres">
      <dgm:prSet presAssocID="{C700A9B5-9176-465E-BE4E-177B1835F0C8}" presName="tx1" presStyleLbl="revTx" presStyleIdx="0" presStyleCnt="4"/>
      <dgm:spPr/>
    </dgm:pt>
    <dgm:pt modelId="{558F895F-0DAD-4B7A-8989-54262959FF8A}" type="pres">
      <dgm:prSet presAssocID="{C700A9B5-9176-465E-BE4E-177B1835F0C8}" presName="vert1" presStyleCnt="0"/>
      <dgm:spPr/>
    </dgm:pt>
    <dgm:pt modelId="{56B1DBAA-D901-46FA-94A8-46383A90DA97}" type="pres">
      <dgm:prSet presAssocID="{42287C26-3120-4524-8863-FE51C2EEC12F}" presName="thickLine" presStyleLbl="alignNode1" presStyleIdx="1" presStyleCnt="4"/>
      <dgm:spPr/>
    </dgm:pt>
    <dgm:pt modelId="{D79E7088-756B-4150-BCEF-208E8A4B8A88}" type="pres">
      <dgm:prSet presAssocID="{42287C26-3120-4524-8863-FE51C2EEC12F}" presName="horz1" presStyleCnt="0"/>
      <dgm:spPr/>
    </dgm:pt>
    <dgm:pt modelId="{DECDDE26-38F4-446B-AA26-DCE128C46CA4}" type="pres">
      <dgm:prSet presAssocID="{42287C26-3120-4524-8863-FE51C2EEC12F}" presName="tx1" presStyleLbl="revTx" presStyleIdx="1" presStyleCnt="4"/>
      <dgm:spPr/>
    </dgm:pt>
    <dgm:pt modelId="{14576B91-E4C5-4B68-B07A-9B1F864B1919}" type="pres">
      <dgm:prSet presAssocID="{42287C26-3120-4524-8863-FE51C2EEC12F}" presName="vert1" presStyleCnt="0"/>
      <dgm:spPr/>
    </dgm:pt>
    <dgm:pt modelId="{C614F3B9-2F49-4144-B553-4FC57C78E677}" type="pres">
      <dgm:prSet presAssocID="{24601F81-878E-4421-8F66-4D878D765143}" presName="thickLine" presStyleLbl="alignNode1" presStyleIdx="2" presStyleCnt="4"/>
      <dgm:spPr/>
    </dgm:pt>
    <dgm:pt modelId="{8F58FC1B-D745-46DC-87A5-9A546C71E1B0}" type="pres">
      <dgm:prSet presAssocID="{24601F81-878E-4421-8F66-4D878D765143}" presName="horz1" presStyleCnt="0"/>
      <dgm:spPr/>
    </dgm:pt>
    <dgm:pt modelId="{E6AB3FA4-09FE-44CA-BFF2-B38410701047}" type="pres">
      <dgm:prSet presAssocID="{24601F81-878E-4421-8F66-4D878D765143}" presName="tx1" presStyleLbl="revTx" presStyleIdx="2" presStyleCnt="4"/>
      <dgm:spPr/>
    </dgm:pt>
    <dgm:pt modelId="{73639C2C-7F70-45E0-8EC2-416C9BC88F09}" type="pres">
      <dgm:prSet presAssocID="{24601F81-878E-4421-8F66-4D878D765143}" presName="vert1" presStyleCnt="0"/>
      <dgm:spPr/>
    </dgm:pt>
    <dgm:pt modelId="{1DB036C8-6B6E-4295-BE99-7D21938FADCA}" type="pres">
      <dgm:prSet presAssocID="{A3504270-29A3-4221-989F-DBB6D6568599}" presName="thickLine" presStyleLbl="alignNode1" presStyleIdx="3" presStyleCnt="4"/>
      <dgm:spPr/>
    </dgm:pt>
    <dgm:pt modelId="{4728140B-2B55-4918-B80E-FB4B9A192351}" type="pres">
      <dgm:prSet presAssocID="{A3504270-29A3-4221-989F-DBB6D6568599}" presName="horz1" presStyleCnt="0"/>
      <dgm:spPr/>
    </dgm:pt>
    <dgm:pt modelId="{01A21054-D1C6-4A2B-9606-E27A01829170}" type="pres">
      <dgm:prSet presAssocID="{A3504270-29A3-4221-989F-DBB6D6568599}" presName="tx1" presStyleLbl="revTx" presStyleIdx="3" presStyleCnt="4"/>
      <dgm:spPr/>
    </dgm:pt>
    <dgm:pt modelId="{23730E31-4B34-4122-9416-7AF1DC0C10AF}" type="pres">
      <dgm:prSet presAssocID="{A3504270-29A3-4221-989F-DBB6D6568599}" presName="vert1" presStyleCnt="0"/>
      <dgm:spPr/>
    </dgm:pt>
  </dgm:ptLst>
  <dgm:cxnLst>
    <dgm:cxn modelId="{A880510E-9D4E-4DE0-98FC-A7918A5B0653}" type="presOf" srcId="{42287C26-3120-4524-8863-FE51C2EEC12F}" destId="{DECDDE26-38F4-446B-AA26-DCE128C46CA4}" srcOrd="0" destOrd="0" presId="urn:microsoft.com/office/officeart/2008/layout/LinedList"/>
    <dgm:cxn modelId="{2F22521C-F725-4C6A-9FA0-9722549FBE34}" srcId="{5E64F6CE-99B9-4428-84D8-BE52371F2593}" destId="{A3504270-29A3-4221-989F-DBB6D6568599}" srcOrd="3" destOrd="0" parTransId="{89344D4B-4136-4D40-82F0-63D138F03226}" sibTransId="{9D476649-E6C3-4C0C-93FA-EA544A87C0C8}"/>
    <dgm:cxn modelId="{CD9BD64C-AEF8-4C01-9A6E-85933BF4677C}" type="presOf" srcId="{A3504270-29A3-4221-989F-DBB6D6568599}" destId="{01A21054-D1C6-4A2B-9606-E27A01829170}" srcOrd="0" destOrd="0" presId="urn:microsoft.com/office/officeart/2008/layout/LinedList"/>
    <dgm:cxn modelId="{42F01473-0F25-414C-86A9-2C3D655C5A5C}" srcId="{5E64F6CE-99B9-4428-84D8-BE52371F2593}" destId="{C700A9B5-9176-465E-BE4E-177B1835F0C8}" srcOrd="0" destOrd="0" parTransId="{C0AC36ED-2381-4B29-82D7-90A961A9AD44}" sibTransId="{ABECB371-6076-4FE9-8B8F-FBF1DFB96A6D}"/>
    <dgm:cxn modelId="{0B42D47B-F551-477E-907B-2CB47F382DD7}" srcId="{5E64F6CE-99B9-4428-84D8-BE52371F2593}" destId="{42287C26-3120-4524-8863-FE51C2EEC12F}" srcOrd="1" destOrd="0" parTransId="{CBE21284-4960-4D82-8417-43408F6F9B82}" sibTransId="{D8F7771E-039A-4A31-83EC-A49EB5BFAC47}"/>
    <dgm:cxn modelId="{B62E197F-DAF2-4B31-A494-95A32B720C50}" type="presOf" srcId="{5E64F6CE-99B9-4428-84D8-BE52371F2593}" destId="{02A1B2A0-C259-4405-B67E-96F56C99E18F}" srcOrd="0" destOrd="0" presId="urn:microsoft.com/office/officeart/2008/layout/LinedList"/>
    <dgm:cxn modelId="{792A4B88-3DD2-4114-93FA-72E85700D3D4}" type="presOf" srcId="{C700A9B5-9176-465E-BE4E-177B1835F0C8}" destId="{B1C19EDE-7AC3-4C8C-8A6E-05E05A28253A}" srcOrd="0" destOrd="0" presId="urn:microsoft.com/office/officeart/2008/layout/LinedList"/>
    <dgm:cxn modelId="{CAB327C9-DB56-4747-BD44-F06018B12559}" srcId="{5E64F6CE-99B9-4428-84D8-BE52371F2593}" destId="{24601F81-878E-4421-8F66-4D878D765143}" srcOrd="2" destOrd="0" parTransId="{74B6E505-8A70-42A9-B88A-5ADE442AE45A}" sibTransId="{00C1EF18-0DAE-4EB3-AB09-AFAE3DF5FFE1}"/>
    <dgm:cxn modelId="{A2E33BF6-A3D4-4011-9233-BA0F73567152}" type="presOf" srcId="{24601F81-878E-4421-8F66-4D878D765143}" destId="{E6AB3FA4-09FE-44CA-BFF2-B38410701047}" srcOrd="0" destOrd="0" presId="urn:microsoft.com/office/officeart/2008/layout/LinedList"/>
    <dgm:cxn modelId="{4C242A19-1358-49A4-9093-7D079630B368}" type="presParOf" srcId="{02A1B2A0-C259-4405-B67E-96F56C99E18F}" destId="{45998200-18D2-487D-BD45-AD419F837C15}" srcOrd="0" destOrd="0" presId="urn:microsoft.com/office/officeart/2008/layout/LinedList"/>
    <dgm:cxn modelId="{C2A47A3F-500D-4BBF-AB8D-C21B75E551DE}" type="presParOf" srcId="{02A1B2A0-C259-4405-B67E-96F56C99E18F}" destId="{A589FFE2-D49E-4960-8EA1-B3F7894A5D75}" srcOrd="1" destOrd="0" presId="urn:microsoft.com/office/officeart/2008/layout/LinedList"/>
    <dgm:cxn modelId="{FAF54DBC-8F84-4DBD-8E17-D5FC55BAE209}" type="presParOf" srcId="{A589FFE2-D49E-4960-8EA1-B3F7894A5D75}" destId="{B1C19EDE-7AC3-4C8C-8A6E-05E05A28253A}" srcOrd="0" destOrd="0" presId="urn:microsoft.com/office/officeart/2008/layout/LinedList"/>
    <dgm:cxn modelId="{138C5F44-1756-4EC5-8A49-39E192866512}" type="presParOf" srcId="{A589FFE2-D49E-4960-8EA1-B3F7894A5D75}" destId="{558F895F-0DAD-4B7A-8989-54262959FF8A}" srcOrd="1" destOrd="0" presId="urn:microsoft.com/office/officeart/2008/layout/LinedList"/>
    <dgm:cxn modelId="{F0DEC1F7-F3D3-462C-A448-BED280D10345}" type="presParOf" srcId="{02A1B2A0-C259-4405-B67E-96F56C99E18F}" destId="{56B1DBAA-D901-46FA-94A8-46383A90DA97}" srcOrd="2" destOrd="0" presId="urn:microsoft.com/office/officeart/2008/layout/LinedList"/>
    <dgm:cxn modelId="{B1E096CA-9F21-40CC-9E9F-B1A5932C27FF}" type="presParOf" srcId="{02A1B2A0-C259-4405-B67E-96F56C99E18F}" destId="{D79E7088-756B-4150-BCEF-208E8A4B8A88}" srcOrd="3" destOrd="0" presId="urn:microsoft.com/office/officeart/2008/layout/LinedList"/>
    <dgm:cxn modelId="{0580C2F7-5D8A-4975-952C-65627C709229}" type="presParOf" srcId="{D79E7088-756B-4150-BCEF-208E8A4B8A88}" destId="{DECDDE26-38F4-446B-AA26-DCE128C46CA4}" srcOrd="0" destOrd="0" presId="urn:microsoft.com/office/officeart/2008/layout/LinedList"/>
    <dgm:cxn modelId="{44B322DD-A38D-4B93-91FF-C8DA91A689A3}" type="presParOf" srcId="{D79E7088-756B-4150-BCEF-208E8A4B8A88}" destId="{14576B91-E4C5-4B68-B07A-9B1F864B1919}" srcOrd="1" destOrd="0" presId="urn:microsoft.com/office/officeart/2008/layout/LinedList"/>
    <dgm:cxn modelId="{BFA336A0-0DBD-41F1-906E-794A9837C109}" type="presParOf" srcId="{02A1B2A0-C259-4405-B67E-96F56C99E18F}" destId="{C614F3B9-2F49-4144-B553-4FC57C78E677}" srcOrd="4" destOrd="0" presId="urn:microsoft.com/office/officeart/2008/layout/LinedList"/>
    <dgm:cxn modelId="{0EF4BCC2-5F06-4752-8E1F-068731E3CA4B}" type="presParOf" srcId="{02A1B2A0-C259-4405-B67E-96F56C99E18F}" destId="{8F58FC1B-D745-46DC-87A5-9A546C71E1B0}" srcOrd="5" destOrd="0" presId="urn:microsoft.com/office/officeart/2008/layout/LinedList"/>
    <dgm:cxn modelId="{9A4BD527-8A40-4EE0-8D33-6DEC4B2166A2}" type="presParOf" srcId="{8F58FC1B-D745-46DC-87A5-9A546C71E1B0}" destId="{E6AB3FA4-09FE-44CA-BFF2-B38410701047}" srcOrd="0" destOrd="0" presId="urn:microsoft.com/office/officeart/2008/layout/LinedList"/>
    <dgm:cxn modelId="{22F080F3-B1AC-4868-8151-1B0FC7E82CBC}" type="presParOf" srcId="{8F58FC1B-D745-46DC-87A5-9A546C71E1B0}" destId="{73639C2C-7F70-45E0-8EC2-416C9BC88F09}" srcOrd="1" destOrd="0" presId="urn:microsoft.com/office/officeart/2008/layout/LinedList"/>
    <dgm:cxn modelId="{E56611BA-91DF-4F9D-A88F-C14B5F3ED5F6}" type="presParOf" srcId="{02A1B2A0-C259-4405-B67E-96F56C99E18F}" destId="{1DB036C8-6B6E-4295-BE99-7D21938FADCA}" srcOrd="6" destOrd="0" presId="urn:microsoft.com/office/officeart/2008/layout/LinedList"/>
    <dgm:cxn modelId="{83723B0D-1B3D-4E01-B2AB-F243BF445B65}" type="presParOf" srcId="{02A1B2A0-C259-4405-B67E-96F56C99E18F}" destId="{4728140B-2B55-4918-B80E-FB4B9A192351}" srcOrd="7" destOrd="0" presId="urn:microsoft.com/office/officeart/2008/layout/LinedList"/>
    <dgm:cxn modelId="{D9A41824-07C2-4EAE-B36A-8B935A57C7E2}" type="presParOf" srcId="{4728140B-2B55-4918-B80E-FB4B9A192351}" destId="{01A21054-D1C6-4A2B-9606-E27A01829170}" srcOrd="0" destOrd="0" presId="urn:microsoft.com/office/officeart/2008/layout/LinedList"/>
    <dgm:cxn modelId="{9E5469A7-949B-4F53-ABFB-F8AFF4F6AD24}" type="presParOf" srcId="{4728140B-2B55-4918-B80E-FB4B9A192351}" destId="{23730E31-4B34-4122-9416-7AF1DC0C10A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98200-18D2-487D-BD45-AD419F837C15}">
      <dsp:nvSpPr>
        <dsp:cNvPr id="0" name=""/>
        <dsp:cNvSpPr/>
      </dsp:nvSpPr>
      <dsp:spPr>
        <a:xfrm>
          <a:off x="0" y="0"/>
          <a:ext cx="1116826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C19EDE-7AC3-4C8C-8A6E-05E05A28253A}">
      <dsp:nvSpPr>
        <dsp:cNvPr id="0" name=""/>
        <dsp:cNvSpPr/>
      </dsp:nvSpPr>
      <dsp:spPr>
        <a:xfrm>
          <a:off x="0" y="0"/>
          <a:ext cx="11168268" cy="1285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Land proposed shall be </a:t>
          </a:r>
          <a:r>
            <a:rPr lang="en-US" sz="3600" b="1" kern="1200" dirty="0"/>
            <a:t>fit for Industrial Use</a:t>
          </a:r>
        </a:p>
      </dsp:txBody>
      <dsp:txXfrm>
        <a:off x="0" y="0"/>
        <a:ext cx="11168268" cy="1285426"/>
      </dsp:txXfrm>
    </dsp:sp>
    <dsp:sp modelId="{56B1DBAA-D901-46FA-94A8-46383A90DA97}">
      <dsp:nvSpPr>
        <dsp:cNvPr id="0" name=""/>
        <dsp:cNvSpPr/>
      </dsp:nvSpPr>
      <dsp:spPr>
        <a:xfrm>
          <a:off x="0" y="1285426"/>
          <a:ext cx="1116826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CDDE26-38F4-446B-AA26-DCE128C46CA4}">
      <dsp:nvSpPr>
        <dsp:cNvPr id="0" name=""/>
        <dsp:cNvSpPr/>
      </dsp:nvSpPr>
      <dsp:spPr>
        <a:xfrm>
          <a:off x="0" y="1285426"/>
          <a:ext cx="11168268" cy="1285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Shall not fall under Eco-Sensitive Area (</a:t>
          </a:r>
          <a:r>
            <a:rPr lang="en-US" sz="3600" b="1" kern="1200" dirty="0"/>
            <a:t>ESA</a:t>
          </a:r>
          <a:r>
            <a:rPr lang="en-US" sz="3600" kern="1200" dirty="0"/>
            <a:t>) or Coastal Regulation Zone (</a:t>
          </a:r>
          <a:r>
            <a:rPr lang="en-US" sz="3600" b="1" kern="1200" dirty="0"/>
            <a:t>CRZ</a:t>
          </a:r>
          <a:r>
            <a:rPr lang="en-US" sz="3600" kern="1200" dirty="0"/>
            <a:t>)</a:t>
          </a:r>
        </a:p>
      </dsp:txBody>
      <dsp:txXfrm>
        <a:off x="0" y="1285426"/>
        <a:ext cx="11168268" cy="1285426"/>
      </dsp:txXfrm>
    </dsp:sp>
    <dsp:sp modelId="{C614F3B9-2F49-4144-B553-4FC57C78E677}">
      <dsp:nvSpPr>
        <dsp:cNvPr id="0" name=""/>
        <dsp:cNvSpPr/>
      </dsp:nvSpPr>
      <dsp:spPr>
        <a:xfrm>
          <a:off x="0" y="2570852"/>
          <a:ext cx="1116826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AB3FA4-09FE-44CA-BFF2-B38410701047}">
      <dsp:nvSpPr>
        <dsp:cNvPr id="0" name=""/>
        <dsp:cNvSpPr/>
      </dsp:nvSpPr>
      <dsp:spPr>
        <a:xfrm>
          <a:off x="0" y="2570853"/>
          <a:ext cx="11168268" cy="1285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Shall not fall within the purview of </a:t>
          </a:r>
          <a:r>
            <a:rPr lang="en-US" sz="3600" b="1" kern="1200" dirty="0"/>
            <a:t>Kerala Conservation of Paddy Land and Wet land Act 2008</a:t>
          </a:r>
        </a:p>
      </dsp:txBody>
      <dsp:txXfrm>
        <a:off x="0" y="2570853"/>
        <a:ext cx="11168268" cy="1285426"/>
      </dsp:txXfrm>
    </dsp:sp>
    <dsp:sp modelId="{1DB036C8-6B6E-4295-BE99-7D21938FADCA}">
      <dsp:nvSpPr>
        <dsp:cNvPr id="0" name=""/>
        <dsp:cNvSpPr/>
      </dsp:nvSpPr>
      <dsp:spPr>
        <a:xfrm>
          <a:off x="0" y="3856279"/>
          <a:ext cx="1116826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A21054-D1C6-4A2B-9606-E27A01829170}">
      <dsp:nvSpPr>
        <dsp:cNvPr id="0" name=""/>
        <dsp:cNvSpPr/>
      </dsp:nvSpPr>
      <dsp:spPr>
        <a:xfrm>
          <a:off x="0" y="3856279"/>
          <a:ext cx="11168268" cy="1285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Should not have any other restrictions regarding land use</a:t>
          </a:r>
        </a:p>
      </dsp:txBody>
      <dsp:txXfrm>
        <a:off x="0" y="3856279"/>
        <a:ext cx="11168268" cy="128542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62468-0B58-462B-8265-C313F708CAB7}" type="datetimeFigureOut">
              <a:rPr lang="en-US" smtClean="0"/>
              <a:t>1/10/2023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D0420B-51E3-4701-9785-DDCB8BF881BC}" type="slidenum">
              <a:rPr lang="en-US" smtClean="0"/>
              <a:t>‹#›</a:t>
            </a:fld>
            <a:endParaRPr lang="en-US"/>
          </a:p>
        </p:txBody>
      </p:sp>
    </p:spTree>
    <p:extLst>
      <p:ext uri="{BB962C8B-B14F-4D97-AF65-F5344CB8AC3E}">
        <p14:creationId xmlns:p14="http://schemas.microsoft.com/office/powerpoint/2010/main" val="2697644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D0420B-51E3-4701-9785-DDCB8BF881BC}" type="slidenum">
              <a:rPr lang="en-US" smtClean="0"/>
              <a:t>5</a:t>
            </a:fld>
            <a:endParaRPr lang="en-US"/>
          </a:p>
        </p:txBody>
      </p:sp>
    </p:spTree>
    <p:extLst>
      <p:ext uri="{BB962C8B-B14F-4D97-AF65-F5344CB8AC3E}">
        <p14:creationId xmlns:p14="http://schemas.microsoft.com/office/powerpoint/2010/main" val="1849423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D0420B-51E3-4701-9785-DDCB8BF881BC}" type="slidenum">
              <a:rPr lang="en-US" smtClean="0"/>
              <a:t>9</a:t>
            </a:fld>
            <a:endParaRPr lang="en-US"/>
          </a:p>
        </p:txBody>
      </p:sp>
    </p:spTree>
    <p:extLst>
      <p:ext uri="{BB962C8B-B14F-4D97-AF65-F5344CB8AC3E}">
        <p14:creationId xmlns:p14="http://schemas.microsoft.com/office/powerpoint/2010/main" val="1258634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D0420B-51E3-4701-9785-DDCB8BF881BC}" type="slidenum">
              <a:rPr lang="en-US" smtClean="0"/>
              <a:t>10</a:t>
            </a:fld>
            <a:endParaRPr lang="en-US"/>
          </a:p>
        </p:txBody>
      </p:sp>
    </p:spTree>
    <p:extLst>
      <p:ext uri="{BB962C8B-B14F-4D97-AF65-F5344CB8AC3E}">
        <p14:creationId xmlns:p14="http://schemas.microsoft.com/office/powerpoint/2010/main" val="125312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56B15-B684-4CBB-A71D-724ED4F4E99D}"/>
              </a:ext>
            </a:extLst>
          </p:cNvPr>
          <p:cNvSpPr>
            <a:spLocks noGrp="1"/>
          </p:cNvSpPr>
          <p:nvPr>
            <p:ph type="ctrTitle"/>
          </p:nvPr>
        </p:nvSpPr>
        <p:spPr>
          <a:xfrm>
            <a:off x="1524000" y="1122363"/>
            <a:ext cx="9144000" cy="2387600"/>
          </a:xfrm>
        </p:spPr>
        <p:txBody>
          <a:bodyPr anchor="b"/>
          <a:lstStyle>
            <a:lvl1pPr algn="ctr">
              <a:defRPr sz="6000">
                <a:latin typeface="Grandview" panose="020B0502040204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F4E7A98F-D591-466E-BD4C-F9A486F6C30A}"/>
              </a:ext>
            </a:extLst>
          </p:cNvPr>
          <p:cNvSpPr>
            <a:spLocks noGrp="1"/>
          </p:cNvSpPr>
          <p:nvPr>
            <p:ph type="subTitle" idx="1"/>
          </p:nvPr>
        </p:nvSpPr>
        <p:spPr>
          <a:xfrm>
            <a:off x="1524000" y="3602038"/>
            <a:ext cx="9144000" cy="1655762"/>
          </a:xfrm>
        </p:spPr>
        <p:txBody>
          <a:bodyPr/>
          <a:lstStyle>
            <a:lvl1pPr marL="0" indent="0" algn="ctr">
              <a:buNone/>
              <a:defRPr sz="2400">
                <a:latin typeface="Grandview"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969EAE-351C-4669-ACEF-F822E89EB665}"/>
              </a:ext>
            </a:extLst>
          </p:cNvPr>
          <p:cNvSpPr>
            <a:spLocks noGrp="1"/>
          </p:cNvSpPr>
          <p:nvPr>
            <p:ph type="dt" sz="half" idx="10"/>
          </p:nvPr>
        </p:nvSpPr>
        <p:spPr/>
        <p:txBody>
          <a:bodyPr/>
          <a:lstStyle>
            <a:lvl1pPr>
              <a:defRPr>
                <a:latin typeface="Grandview" panose="020B0502040204020203" pitchFamily="34" charset="0"/>
              </a:defRPr>
            </a:lvl1pPr>
          </a:lstStyle>
          <a:p>
            <a:fld id="{0717A470-4E05-4366-9A4E-1430359187AE}" type="datetimeFigureOut">
              <a:rPr lang="en-US" smtClean="0"/>
              <a:pPr/>
              <a:t>1/10/2023</a:t>
            </a:fld>
            <a:endParaRPr lang="en-US"/>
          </a:p>
        </p:txBody>
      </p:sp>
      <p:sp>
        <p:nvSpPr>
          <p:cNvPr id="5" name="Footer Placeholder 4">
            <a:extLst>
              <a:ext uri="{FF2B5EF4-FFF2-40B4-BE49-F238E27FC236}">
                <a16:creationId xmlns:a16="http://schemas.microsoft.com/office/drawing/2014/main" id="{59B2F63E-8266-433A-BB3E-2290CCDA64F9}"/>
              </a:ext>
            </a:extLst>
          </p:cNvPr>
          <p:cNvSpPr>
            <a:spLocks noGrp="1"/>
          </p:cNvSpPr>
          <p:nvPr>
            <p:ph type="ftr" sz="quarter" idx="11"/>
          </p:nvPr>
        </p:nvSpPr>
        <p:spPr/>
        <p:txBody>
          <a:bodyPr/>
          <a:lstStyle>
            <a:lvl1pPr>
              <a:defRPr>
                <a:latin typeface="Grandview" panose="020B0502040204020203" pitchFamily="34" charset="0"/>
              </a:defRPr>
            </a:lvl1pPr>
          </a:lstStyle>
          <a:p>
            <a:endParaRPr lang="en-US"/>
          </a:p>
        </p:txBody>
      </p:sp>
      <p:sp>
        <p:nvSpPr>
          <p:cNvPr id="6" name="Slide Number Placeholder 5">
            <a:extLst>
              <a:ext uri="{FF2B5EF4-FFF2-40B4-BE49-F238E27FC236}">
                <a16:creationId xmlns:a16="http://schemas.microsoft.com/office/drawing/2014/main" id="{5967C46D-589D-4F38-B32C-0B9FC1C66EDC}"/>
              </a:ext>
            </a:extLst>
          </p:cNvPr>
          <p:cNvSpPr>
            <a:spLocks noGrp="1"/>
          </p:cNvSpPr>
          <p:nvPr>
            <p:ph type="sldNum" sz="quarter" idx="12"/>
          </p:nvPr>
        </p:nvSpPr>
        <p:spPr/>
        <p:txBody>
          <a:bodyPr/>
          <a:lstStyle>
            <a:lvl1pPr>
              <a:defRPr>
                <a:latin typeface="Grandview" panose="020B0502040204020203" pitchFamily="34" charset="0"/>
              </a:defRPr>
            </a:lvl1pPr>
          </a:lstStyle>
          <a:p>
            <a:fld id="{33106A91-41DD-4DA0-B18D-BA0B98BF7827}" type="slidenum">
              <a:rPr lang="en-US" smtClean="0"/>
              <a:pPr/>
              <a:t>‹#›</a:t>
            </a:fld>
            <a:endParaRPr lang="en-US"/>
          </a:p>
        </p:txBody>
      </p:sp>
    </p:spTree>
    <p:extLst>
      <p:ext uri="{BB962C8B-B14F-4D97-AF65-F5344CB8AC3E}">
        <p14:creationId xmlns:p14="http://schemas.microsoft.com/office/powerpoint/2010/main" val="1472015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CE686-7690-4639-9E99-5E7AA3E046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5E1C66-E053-4AAD-84D4-218F1C0119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577092-1AAC-4815-A587-1A8B8EAD2CE8}"/>
              </a:ext>
            </a:extLst>
          </p:cNvPr>
          <p:cNvSpPr>
            <a:spLocks noGrp="1"/>
          </p:cNvSpPr>
          <p:nvPr>
            <p:ph type="dt" sz="half" idx="10"/>
          </p:nvPr>
        </p:nvSpPr>
        <p:spPr/>
        <p:txBody>
          <a:bodyPr/>
          <a:lstStyle/>
          <a:p>
            <a:fld id="{0717A470-4E05-4366-9A4E-1430359187AE}" type="datetimeFigureOut">
              <a:rPr lang="en-US" smtClean="0"/>
              <a:t>1/10/2023</a:t>
            </a:fld>
            <a:endParaRPr lang="en-US"/>
          </a:p>
        </p:txBody>
      </p:sp>
      <p:sp>
        <p:nvSpPr>
          <p:cNvPr id="5" name="Footer Placeholder 4">
            <a:extLst>
              <a:ext uri="{FF2B5EF4-FFF2-40B4-BE49-F238E27FC236}">
                <a16:creationId xmlns:a16="http://schemas.microsoft.com/office/drawing/2014/main" id="{2771F29D-374E-4CF4-9C56-2D2C150B8B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51E846-9438-4948-94C9-D5F128B0C6BE}"/>
              </a:ext>
            </a:extLst>
          </p:cNvPr>
          <p:cNvSpPr>
            <a:spLocks noGrp="1"/>
          </p:cNvSpPr>
          <p:nvPr>
            <p:ph type="sldNum" sz="quarter" idx="12"/>
          </p:nvPr>
        </p:nvSpPr>
        <p:spPr/>
        <p:txBody>
          <a:bodyPr/>
          <a:lstStyle/>
          <a:p>
            <a:fld id="{33106A91-41DD-4DA0-B18D-BA0B98BF7827}" type="slidenum">
              <a:rPr lang="en-US" smtClean="0"/>
              <a:t>‹#›</a:t>
            </a:fld>
            <a:endParaRPr lang="en-US"/>
          </a:p>
        </p:txBody>
      </p:sp>
    </p:spTree>
    <p:extLst>
      <p:ext uri="{BB962C8B-B14F-4D97-AF65-F5344CB8AC3E}">
        <p14:creationId xmlns:p14="http://schemas.microsoft.com/office/powerpoint/2010/main" val="1439173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317458-7277-404F-AE69-D087514FD5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DA5352-E2D1-4EC4-8815-0654AF577B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314FA5-EC2D-4B45-AD36-23AFFD3F1099}"/>
              </a:ext>
            </a:extLst>
          </p:cNvPr>
          <p:cNvSpPr>
            <a:spLocks noGrp="1"/>
          </p:cNvSpPr>
          <p:nvPr>
            <p:ph type="dt" sz="half" idx="10"/>
          </p:nvPr>
        </p:nvSpPr>
        <p:spPr/>
        <p:txBody>
          <a:bodyPr/>
          <a:lstStyle/>
          <a:p>
            <a:fld id="{0717A470-4E05-4366-9A4E-1430359187AE}" type="datetimeFigureOut">
              <a:rPr lang="en-US" smtClean="0"/>
              <a:t>1/10/2023</a:t>
            </a:fld>
            <a:endParaRPr lang="en-US"/>
          </a:p>
        </p:txBody>
      </p:sp>
      <p:sp>
        <p:nvSpPr>
          <p:cNvPr id="5" name="Footer Placeholder 4">
            <a:extLst>
              <a:ext uri="{FF2B5EF4-FFF2-40B4-BE49-F238E27FC236}">
                <a16:creationId xmlns:a16="http://schemas.microsoft.com/office/drawing/2014/main" id="{096EBD0A-45CA-44D0-ABDD-52F042863E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EA0E3F-0193-4A1D-9CBC-F1E57471E3EA}"/>
              </a:ext>
            </a:extLst>
          </p:cNvPr>
          <p:cNvSpPr>
            <a:spLocks noGrp="1"/>
          </p:cNvSpPr>
          <p:nvPr>
            <p:ph type="sldNum" sz="quarter" idx="12"/>
          </p:nvPr>
        </p:nvSpPr>
        <p:spPr/>
        <p:txBody>
          <a:bodyPr/>
          <a:lstStyle/>
          <a:p>
            <a:fld id="{33106A91-41DD-4DA0-B18D-BA0B98BF7827}" type="slidenum">
              <a:rPr lang="en-US" smtClean="0"/>
              <a:t>‹#›</a:t>
            </a:fld>
            <a:endParaRPr lang="en-US"/>
          </a:p>
        </p:txBody>
      </p:sp>
    </p:spTree>
    <p:extLst>
      <p:ext uri="{BB962C8B-B14F-4D97-AF65-F5344CB8AC3E}">
        <p14:creationId xmlns:p14="http://schemas.microsoft.com/office/powerpoint/2010/main" val="4079980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5EFB-DA5D-4D32-BA7B-38642F3C34DF}"/>
              </a:ext>
            </a:extLst>
          </p:cNvPr>
          <p:cNvSpPr>
            <a:spLocks noGrp="1"/>
          </p:cNvSpPr>
          <p:nvPr>
            <p:ph type="title"/>
          </p:nvPr>
        </p:nvSpPr>
        <p:spPr>
          <a:xfrm>
            <a:off x="559904" y="133902"/>
            <a:ext cx="11168269" cy="879889"/>
          </a:xfrm>
        </p:spPr>
        <p:txBody>
          <a:bodyPr/>
          <a:lstStyle>
            <a:lvl1pPr>
              <a:defRPr>
                <a:latin typeface="Grandview"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0F4E7E7-36D5-4D5E-B463-13EB4AFFB96D}"/>
              </a:ext>
            </a:extLst>
          </p:cNvPr>
          <p:cNvSpPr>
            <a:spLocks noGrp="1"/>
          </p:cNvSpPr>
          <p:nvPr>
            <p:ph idx="1"/>
          </p:nvPr>
        </p:nvSpPr>
        <p:spPr>
          <a:xfrm>
            <a:off x="559904" y="1110007"/>
            <a:ext cx="11168268" cy="5141706"/>
          </a:xfrm>
        </p:spPr>
        <p:txBody>
          <a:bodyPr/>
          <a:lstStyle>
            <a:lvl1pPr>
              <a:defRPr>
                <a:latin typeface="Grandview" panose="020B0604020202020204" pitchFamily="34" charset="0"/>
              </a:defRPr>
            </a:lvl1pPr>
            <a:lvl2pPr>
              <a:defRPr>
                <a:latin typeface="Grandview" panose="020B0604020202020204" pitchFamily="34" charset="0"/>
              </a:defRPr>
            </a:lvl2pPr>
            <a:lvl3pPr>
              <a:defRPr>
                <a:latin typeface="Grandview" panose="020B0604020202020204" pitchFamily="34" charset="0"/>
              </a:defRPr>
            </a:lvl3pPr>
            <a:lvl4pPr>
              <a:defRPr>
                <a:latin typeface="Grandview" panose="020B0604020202020204" pitchFamily="34" charset="0"/>
              </a:defRPr>
            </a:lvl4pPr>
            <a:lvl5pPr>
              <a:defRPr>
                <a:latin typeface="Grandview"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AE2D1B-A2E1-4B7A-AB3F-1E29700D14A9}"/>
              </a:ext>
            </a:extLst>
          </p:cNvPr>
          <p:cNvSpPr>
            <a:spLocks noGrp="1"/>
          </p:cNvSpPr>
          <p:nvPr>
            <p:ph type="dt" sz="half" idx="10"/>
          </p:nvPr>
        </p:nvSpPr>
        <p:spPr/>
        <p:txBody>
          <a:bodyPr/>
          <a:lstStyle>
            <a:lvl1pPr>
              <a:defRPr>
                <a:latin typeface="Grandview" panose="020B0604020202020204" pitchFamily="34" charset="0"/>
              </a:defRPr>
            </a:lvl1pPr>
          </a:lstStyle>
          <a:p>
            <a:fld id="{0717A470-4E05-4366-9A4E-1430359187AE}" type="datetimeFigureOut">
              <a:rPr lang="en-US" smtClean="0"/>
              <a:pPr/>
              <a:t>1/10/2023</a:t>
            </a:fld>
            <a:endParaRPr lang="en-US"/>
          </a:p>
        </p:txBody>
      </p:sp>
      <p:sp>
        <p:nvSpPr>
          <p:cNvPr id="5" name="Footer Placeholder 4">
            <a:extLst>
              <a:ext uri="{FF2B5EF4-FFF2-40B4-BE49-F238E27FC236}">
                <a16:creationId xmlns:a16="http://schemas.microsoft.com/office/drawing/2014/main" id="{2DFE1E96-8863-43DE-93C1-40AB51862804}"/>
              </a:ext>
            </a:extLst>
          </p:cNvPr>
          <p:cNvSpPr>
            <a:spLocks noGrp="1"/>
          </p:cNvSpPr>
          <p:nvPr>
            <p:ph type="ftr" sz="quarter" idx="11"/>
          </p:nvPr>
        </p:nvSpPr>
        <p:spPr/>
        <p:txBody>
          <a:bodyPr/>
          <a:lstStyle>
            <a:lvl1pPr>
              <a:defRPr>
                <a:latin typeface="Grandview"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367382AE-E709-48EB-B864-9A6ABF6CD45D}"/>
              </a:ext>
            </a:extLst>
          </p:cNvPr>
          <p:cNvSpPr>
            <a:spLocks noGrp="1"/>
          </p:cNvSpPr>
          <p:nvPr>
            <p:ph type="sldNum" sz="quarter" idx="12"/>
          </p:nvPr>
        </p:nvSpPr>
        <p:spPr/>
        <p:txBody>
          <a:bodyPr/>
          <a:lstStyle>
            <a:lvl1pPr>
              <a:defRPr>
                <a:latin typeface="Grandview" panose="020B0604020202020204" pitchFamily="34" charset="0"/>
              </a:defRPr>
            </a:lvl1pPr>
          </a:lstStyle>
          <a:p>
            <a:fld id="{33106A91-41DD-4DA0-B18D-BA0B98BF7827}" type="slidenum">
              <a:rPr lang="en-US" smtClean="0"/>
              <a:pPr/>
              <a:t>‹#›</a:t>
            </a:fld>
            <a:endParaRPr lang="en-US"/>
          </a:p>
        </p:txBody>
      </p:sp>
    </p:spTree>
    <p:extLst>
      <p:ext uri="{BB962C8B-B14F-4D97-AF65-F5344CB8AC3E}">
        <p14:creationId xmlns:p14="http://schemas.microsoft.com/office/powerpoint/2010/main" val="2200074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D72DE-0569-4135-9415-061C80C79E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7DEBC9-0640-42B8-9E95-AC569C0454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0D8676-C7A7-4B8B-B783-C775A129D527}"/>
              </a:ext>
            </a:extLst>
          </p:cNvPr>
          <p:cNvSpPr>
            <a:spLocks noGrp="1"/>
          </p:cNvSpPr>
          <p:nvPr>
            <p:ph type="dt" sz="half" idx="10"/>
          </p:nvPr>
        </p:nvSpPr>
        <p:spPr/>
        <p:txBody>
          <a:bodyPr/>
          <a:lstStyle/>
          <a:p>
            <a:fld id="{0717A470-4E05-4366-9A4E-1430359187AE}" type="datetimeFigureOut">
              <a:rPr lang="en-US" smtClean="0"/>
              <a:t>1/10/2023</a:t>
            </a:fld>
            <a:endParaRPr lang="en-US"/>
          </a:p>
        </p:txBody>
      </p:sp>
      <p:sp>
        <p:nvSpPr>
          <p:cNvPr id="5" name="Footer Placeholder 4">
            <a:extLst>
              <a:ext uri="{FF2B5EF4-FFF2-40B4-BE49-F238E27FC236}">
                <a16:creationId xmlns:a16="http://schemas.microsoft.com/office/drawing/2014/main" id="{672F77BE-7C4A-4272-A62B-6654F1B7E6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31F0C-B6B4-4F4A-93D1-778C40B8D4F1}"/>
              </a:ext>
            </a:extLst>
          </p:cNvPr>
          <p:cNvSpPr>
            <a:spLocks noGrp="1"/>
          </p:cNvSpPr>
          <p:nvPr>
            <p:ph type="sldNum" sz="quarter" idx="12"/>
          </p:nvPr>
        </p:nvSpPr>
        <p:spPr/>
        <p:txBody>
          <a:bodyPr/>
          <a:lstStyle/>
          <a:p>
            <a:fld id="{33106A91-41DD-4DA0-B18D-BA0B98BF7827}" type="slidenum">
              <a:rPr lang="en-US" smtClean="0"/>
              <a:t>‹#›</a:t>
            </a:fld>
            <a:endParaRPr lang="en-US"/>
          </a:p>
        </p:txBody>
      </p:sp>
    </p:spTree>
    <p:extLst>
      <p:ext uri="{BB962C8B-B14F-4D97-AF65-F5344CB8AC3E}">
        <p14:creationId xmlns:p14="http://schemas.microsoft.com/office/powerpoint/2010/main" val="2047052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C8167-5152-4D8C-9CC7-F2E319F128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B63CFE-C75F-4E7B-A59E-D545608B74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3D9D26-07D6-410B-BB19-2C76F90DE8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DC6CC3-427D-481F-A9C2-EE3063A07BEB}"/>
              </a:ext>
            </a:extLst>
          </p:cNvPr>
          <p:cNvSpPr>
            <a:spLocks noGrp="1"/>
          </p:cNvSpPr>
          <p:nvPr>
            <p:ph type="dt" sz="half" idx="10"/>
          </p:nvPr>
        </p:nvSpPr>
        <p:spPr/>
        <p:txBody>
          <a:bodyPr/>
          <a:lstStyle/>
          <a:p>
            <a:fld id="{0717A470-4E05-4366-9A4E-1430359187AE}" type="datetimeFigureOut">
              <a:rPr lang="en-US" smtClean="0"/>
              <a:t>1/10/2023</a:t>
            </a:fld>
            <a:endParaRPr lang="en-US"/>
          </a:p>
        </p:txBody>
      </p:sp>
      <p:sp>
        <p:nvSpPr>
          <p:cNvPr id="6" name="Footer Placeholder 5">
            <a:extLst>
              <a:ext uri="{FF2B5EF4-FFF2-40B4-BE49-F238E27FC236}">
                <a16:creationId xmlns:a16="http://schemas.microsoft.com/office/drawing/2014/main" id="{E02A72FC-00B9-4D5E-A7E0-EF8571E5EF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9AE1EA-0A33-48F7-9146-871BA5C35961}"/>
              </a:ext>
            </a:extLst>
          </p:cNvPr>
          <p:cNvSpPr>
            <a:spLocks noGrp="1"/>
          </p:cNvSpPr>
          <p:nvPr>
            <p:ph type="sldNum" sz="quarter" idx="12"/>
          </p:nvPr>
        </p:nvSpPr>
        <p:spPr/>
        <p:txBody>
          <a:bodyPr/>
          <a:lstStyle/>
          <a:p>
            <a:fld id="{33106A91-41DD-4DA0-B18D-BA0B98BF7827}" type="slidenum">
              <a:rPr lang="en-US" smtClean="0"/>
              <a:t>‹#›</a:t>
            </a:fld>
            <a:endParaRPr lang="en-US"/>
          </a:p>
        </p:txBody>
      </p:sp>
    </p:spTree>
    <p:extLst>
      <p:ext uri="{BB962C8B-B14F-4D97-AF65-F5344CB8AC3E}">
        <p14:creationId xmlns:p14="http://schemas.microsoft.com/office/powerpoint/2010/main" val="1963493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A3530-E11F-4193-AD4D-C53DFA7694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DD6A79-774C-4F24-8464-B4FDF62CFD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903949-8298-4521-84CC-4B8618D2C1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6259CE-C74C-4872-9E2E-118AE70583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AACF1A-7B31-496C-B350-6BAE3F55CA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C0EB63-4DFF-40A3-B4AD-8EC1E5D6235C}"/>
              </a:ext>
            </a:extLst>
          </p:cNvPr>
          <p:cNvSpPr>
            <a:spLocks noGrp="1"/>
          </p:cNvSpPr>
          <p:nvPr>
            <p:ph type="dt" sz="half" idx="10"/>
          </p:nvPr>
        </p:nvSpPr>
        <p:spPr/>
        <p:txBody>
          <a:bodyPr/>
          <a:lstStyle/>
          <a:p>
            <a:fld id="{0717A470-4E05-4366-9A4E-1430359187AE}" type="datetimeFigureOut">
              <a:rPr lang="en-US" smtClean="0"/>
              <a:t>1/10/2023</a:t>
            </a:fld>
            <a:endParaRPr lang="en-US"/>
          </a:p>
        </p:txBody>
      </p:sp>
      <p:sp>
        <p:nvSpPr>
          <p:cNvPr id="8" name="Footer Placeholder 7">
            <a:extLst>
              <a:ext uri="{FF2B5EF4-FFF2-40B4-BE49-F238E27FC236}">
                <a16:creationId xmlns:a16="http://schemas.microsoft.com/office/drawing/2014/main" id="{36934D63-C792-42F7-873C-900B95BE84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93E587-BF73-43CC-BA00-33C2A701829D}"/>
              </a:ext>
            </a:extLst>
          </p:cNvPr>
          <p:cNvSpPr>
            <a:spLocks noGrp="1"/>
          </p:cNvSpPr>
          <p:nvPr>
            <p:ph type="sldNum" sz="quarter" idx="12"/>
          </p:nvPr>
        </p:nvSpPr>
        <p:spPr/>
        <p:txBody>
          <a:bodyPr/>
          <a:lstStyle/>
          <a:p>
            <a:fld id="{33106A91-41DD-4DA0-B18D-BA0B98BF7827}" type="slidenum">
              <a:rPr lang="en-US" smtClean="0"/>
              <a:t>‹#›</a:t>
            </a:fld>
            <a:endParaRPr lang="en-US"/>
          </a:p>
        </p:txBody>
      </p:sp>
    </p:spTree>
    <p:extLst>
      <p:ext uri="{BB962C8B-B14F-4D97-AF65-F5344CB8AC3E}">
        <p14:creationId xmlns:p14="http://schemas.microsoft.com/office/powerpoint/2010/main" val="2877473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67E4C-D01A-4118-8CBB-F1C242FAFB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E2F6BD-9E7B-4FA4-B490-D0801A85C1CA}"/>
              </a:ext>
            </a:extLst>
          </p:cNvPr>
          <p:cNvSpPr>
            <a:spLocks noGrp="1"/>
          </p:cNvSpPr>
          <p:nvPr>
            <p:ph type="dt" sz="half" idx="10"/>
          </p:nvPr>
        </p:nvSpPr>
        <p:spPr/>
        <p:txBody>
          <a:bodyPr/>
          <a:lstStyle/>
          <a:p>
            <a:fld id="{0717A470-4E05-4366-9A4E-1430359187AE}" type="datetimeFigureOut">
              <a:rPr lang="en-US" smtClean="0"/>
              <a:t>1/10/2023</a:t>
            </a:fld>
            <a:endParaRPr lang="en-US"/>
          </a:p>
        </p:txBody>
      </p:sp>
      <p:sp>
        <p:nvSpPr>
          <p:cNvPr id="4" name="Footer Placeholder 3">
            <a:extLst>
              <a:ext uri="{FF2B5EF4-FFF2-40B4-BE49-F238E27FC236}">
                <a16:creationId xmlns:a16="http://schemas.microsoft.com/office/drawing/2014/main" id="{CB450D92-B622-40B1-9070-F768473A87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6809E8-54E7-4564-B8A3-F79A068FBAEE}"/>
              </a:ext>
            </a:extLst>
          </p:cNvPr>
          <p:cNvSpPr>
            <a:spLocks noGrp="1"/>
          </p:cNvSpPr>
          <p:nvPr>
            <p:ph type="sldNum" sz="quarter" idx="12"/>
          </p:nvPr>
        </p:nvSpPr>
        <p:spPr/>
        <p:txBody>
          <a:bodyPr/>
          <a:lstStyle/>
          <a:p>
            <a:fld id="{33106A91-41DD-4DA0-B18D-BA0B98BF7827}" type="slidenum">
              <a:rPr lang="en-US" smtClean="0"/>
              <a:t>‹#›</a:t>
            </a:fld>
            <a:endParaRPr lang="en-US"/>
          </a:p>
        </p:txBody>
      </p:sp>
    </p:spTree>
    <p:extLst>
      <p:ext uri="{BB962C8B-B14F-4D97-AF65-F5344CB8AC3E}">
        <p14:creationId xmlns:p14="http://schemas.microsoft.com/office/powerpoint/2010/main" val="3289917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AE3E0C-502D-4EA8-B26B-DFA5BFD9318A}"/>
              </a:ext>
            </a:extLst>
          </p:cNvPr>
          <p:cNvSpPr>
            <a:spLocks noGrp="1"/>
          </p:cNvSpPr>
          <p:nvPr>
            <p:ph type="dt" sz="half" idx="10"/>
          </p:nvPr>
        </p:nvSpPr>
        <p:spPr/>
        <p:txBody>
          <a:bodyPr/>
          <a:lstStyle/>
          <a:p>
            <a:fld id="{0717A470-4E05-4366-9A4E-1430359187AE}" type="datetimeFigureOut">
              <a:rPr lang="en-US" smtClean="0"/>
              <a:t>1/10/2023</a:t>
            </a:fld>
            <a:endParaRPr lang="en-US"/>
          </a:p>
        </p:txBody>
      </p:sp>
      <p:sp>
        <p:nvSpPr>
          <p:cNvPr id="3" name="Footer Placeholder 2">
            <a:extLst>
              <a:ext uri="{FF2B5EF4-FFF2-40B4-BE49-F238E27FC236}">
                <a16:creationId xmlns:a16="http://schemas.microsoft.com/office/drawing/2014/main" id="{62D2F300-CCE2-46E4-9D16-F6DA77FC01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C0F8E5-693E-4071-810F-B53E73818014}"/>
              </a:ext>
            </a:extLst>
          </p:cNvPr>
          <p:cNvSpPr>
            <a:spLocks noGrp="1"/>
          </p:cNvSpPr>
          <p:nvPr>
            <p:ph type="sldNum" sz="quarter" idx="12"/>
          </p:nvPr>
        </p:nvSpPr>
        <p:spPr/>
        <p:txBody>
          <a:bodyPr/>
          <a:lstStyle/>
          <a:p>
            <a:fld id="{33106A91-41DD-4DA0-B18D-BA0B98BF7827}" type="slidenum">
              <a:rPr lang="en-US" smtClean="0"/>
              <a:t>‹#›</a:t>
            </a:fld>
            <a:endParaRPr lang="en-US"/>
          </a:p>
        </p:txBody>
      </p:sp>
    </p:spTree>
    <p:extLst>
      <p:ext uri="{BB962C8B-B14F-4D97-AF65-F5344CB8AC3E}">
        <p14:creationId xmlns:p14="http://schemas.microsoft.com/office/powerpoint/2010/main" val="1946265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C3B73-578B-411F-BD5F-66234E2947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AD4EE9-0BDD-40DE-9FD4-A599C2535E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1D9509-84A5-43DF-A5E2-538C551FFA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E653E1-6A57-42D7-96E7-5818E3420226}"/>
              </a:ext>
            </a:extLst>
          </p:cNvPr>
          <p:cNvSpPr>
            <a:spLocks noGrp="1"/>
          </p:cNvSpPr>
          <p:nvPr>
            <p:ph type="dt" sz="half" idx="10"/>
          </p:nvPr>
        </p:nvSpPr>
        <p:spPr/>
        <p:txBody>
          <a:bodyPr/>
          <a:lstStyle/>
          <a:p>
            <a:fld id="{0717A470-4E05-4366-9A4E-1430359187AE}" type="datetimeFigureOut">
              <a:rPr lang="en-US" smtClean="0"/>
              <a:t>1/10/2023</a:t>
            </a:fld>
            <a:endParaRPr lang="en-US"/>
          </a:p>
        </p:txBody>
      </p:sp>
      <p:sp>
        <p:nvSpPr>
          <p:cNvPr id="6" name="Footer Placeholder 5">
            <a:extLst>
              <a:ext uri="{FF2B5EF4-FFF2-40B4-BE49-F238E27FC236}">
                <a16:creationId xmlns:a16="http://schemas.microsoft.com/office/drawing/2014/main" id="{D32F1AC0-F7C7-47BA-87D9-42B51FD2F9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76B124-7BC3-47AC-A0FE-AC688B0E3A52}"/>
              </a:ext>
            </a:extLst>
          </p:cNvPr>
          <p:cNvSpPr>
            <a:spLocks noGrp="1"/>
          </p:cNvSpPr>
          <p:nvPr>
            <p:ph type="sldNum" sz="quarter" idx="12"/>
          </p:nvPr>
        </p:nvSpPr>
        <p:spPr/>
        <p:txBody>
          <a:bodyPr/>
          <a:lstStyle/>
          <a:p>
            <a:fld id="{33106A91-41DD-4DA0-B18D-BA0B98BF7827}" type="slidenum">
              <a:rPr lang="en-US" smtClean="0"/>
              <a:t>‹#›</a:t>
            </a:fld>
            <a:endParaRPr lang="en-US"/>
          </a:p>
        </p:txBody>
      </p:sp>
    </p:spTree>
    <p:extLst>
      <p:ext uri="{BB962C8B-B14F-4D97-AF65-F5344CB8AC3E}">
        <p14:creationId xmlns:p14="http://schemas.microsoft.com/office/powerpoint/2010/main" val="2534508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74932-957D-49FA-B3B5-8E0598CF01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EF8F17-28AD-4805-AE96-4209DDD529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44E087-2A09-40FE-B2F5-3BD065565D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1636DF-7F6B-4785-B7C4-1989B68D7A8C}"/>
              </a:ext>
            </a:extLst>
          </p:cNvPr>
          <p:cNvSpPr>
            <a:spLocks noGrp="1"/>
          </p:cNvSpPr>
          <p:nvPr>
            <p:ph type="dt" sz="half" idx="10"/>
          </p:nvPr>
        </p:nvSpPr>
        <p:spPr/>
        <p:txBody>
          <a:bodyPr/>
          <a:lstStyle/>
          <a:p>
            <a:fld id="{0717A470-4E05-4366-9A4E-1430359187AE}" type="datetimeFigureOut">
              <a:rPr lang="en-US" smtClean="0"/>
              <a:t>1/10/2023</a:t>
            </a:fld>
            <a:endParaRPr lang="en-US"/>
          </a:p>
        </p:txBody>
      </p:sp>
      <p:sp>
        <p:nvSpPr>
          <p:cNvPr id="6" name="Footer Placeholder 5">
            <a:extLst>
              <a:ext uri="{FF2B5EF4-FFF2-40B4-BE49-F238E27FC236}">
                <a16:creationId xmlns:a16="http://schemas.microsoft.com/office/drawing/2014/main" id="{B5246BC1-9B19-4A45-B4C1-4A0FC16D81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7FF46D-9C3B-4750-8FEB-AC0F3B36227D}"/>
              </a:ext>
            </a:extLst>
          </p:cNvPr>
          <p:cNvSpPr>
            <a:spLocks noGrp="1"/>
          </p:cNvSpPr>
          <p:nvPr>
            <p:ph type="sldNum" sz="quarter" idx="12"/>
          </p:nvPr>
        </p:nvSpPr>
        <p:spPr/>
        <p:txBody>
          <a:bodyPr/>
          <a:lstStyle/>
          <a:p>
            <a:fld id="{33106A91-41DD-4DA0-B18D-BA0B98BF7827}" type="slidenum">
              <a:rPr lang="en-US" smtClean="0"/>
              <a:t>‹#›</a:t>
            </a:fld>
            <a:endParaRPr lang="en-US"/>
          </a:p>
        </p:txBody>
      </p:sp>
    </p:spTree>
    <p:extLst>
      <p:ext uri="{BB962C8B-B14F-4D97-AF65-F5344CB8AC3E}">
        <p14:creationId xmlns:p14="http://schemas.microsoft.com/office/powerpoint/2010/main" val="1521881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02D1B6-549D-4B80-A378-60A4FE9E4E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8EE302-4F18-4E5C-99DE-57F5D42948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43298E-D2B0-4577-9B51-CDF652E253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7A470-4E05-4366-9A4E-1430359187AE}" type="datetimeFigureOut">
              <a:rPr lang="en-US" smtClean="0"/>
              <a:t>1/10/2023</a:t>
            </a:fld>
            <a:endParaRPr lang="en-US"/>
          </a:p>
        </p:txBody>
      </p:sp>
      <p:sp>
        <p:nvSpPr>
          <p:cNvPr id="5" name="Footer Placeholder 4">
            <a:extLst>
              <a:ext uri="{FF2B5EF4-FFF2-40B4-BE49-F238E27FC236}">
                <a16:creationId xmlns:a16="http://schemas.microsoft.com/office/drawing/2014/main" id="{767B7513-5D85-4853-8DD7-AC8D5F78A0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7BB30F-7873-4726-A0DF-6D4D3F4DC0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106A91-41DD-4DA0-B18D-BA0B98BF7827}" type="slidenum">
              <a:rPr lang="en-US" smtClean="0"/>
              <a:t>‹#›</a:t>
            </a:fld>
            <a:endParaRPr lang="en-US"/>
          </a:p>
        </p:txBody>
      </p:sp>
      <p:sp>
        <p:nvSpPr>
          <p:cNvPr id="11" name="Freeform: Shape 10">
            <a:extLst>
              <a:ext uri="{FF2B5EF4-FFF2-40B4-BE49-F238E27FC236}">
                <a16:creationId xmlns:a16="http://schemas.microsoft.com/office/drawing/2014/main" id="{636BD6AE-82D8-4EA7-B57D-7C0606625172}"/>
              </a:ext>
            </a:extLst>
          </p:cNvPr>
          <p:cNvSpPr/>
          <p:nvPr userDrawn="1"/>
        </p:nvSpPr>
        <p:spPr>
          <a:xfrm>
            <a:off x="0" y="0"/>
            <a:ext cx="381000" cy="6858000"/>
          </a:xfrm>
          <a:custGeom>
            <a:avLst/>
            <a:gdLst>
              <a:gd name="connsiteX0" fmla="*/ 381000 w 381000"/>
              <a:gd name="connsiteY0" fmla="*/ 702081 h 6858000"/>
              <a:gd name="connsiteX1" fmla="*/ 381000 w 381000"/>
              <a:gd name="connsiteY1" fmla="*/ 6858000 h 6858000"/>
              <a:gd name="connsiteX2" fmla="*/ 0 w 381000"/>
              <a:gd name="connsiteY2" fmla="*/ 6858000 h 6858000"/>
              <a:gd name="connsiteX3" fmla="*/ 0 w 381000"/>
              <a:gd name="connsiteY3" fmla="*/ 937910 h 6858000"/>
              <a:gd name="connsiteX4" fmla="*/ 381000 w 381000"/>
              <a:gd name="connsiteY4" fmla="*/ 519756 h 6858000"/>
              <a:gd name="connsiteX5" fmla="*/ 381000 w 381000"/>
              <a:gd name="connsiteY5" fmla="*/ 583082 h 6858000"/>
              <a:gd name="connsiteX6" fmla="*/ 0 w 381000"/>
              <a:gd name="connsiteY6" fmla="*/ 818911 h 6858000"/>
              <a:gd name="connsiteX7" fmla="*/ 0 w 381000"/>
              <a:gd name="connsiteY7" fmla="*/ 755585 h 6858000"/>
              <a:gd name="connsiteX8" fmla="*/ 381000 w 381000"/>
              <a:gd name="connsiteY8" fmla="*/ 342991 h 6858000"/>
              <a:gd name="connsiteX9" fmla="*/ 381000 w 381000"/>
              <a:gd name="connsiteY9" fmla="*/ 400757 h 6858000"/>
              <a:gd name="connsiteX10" fmla="*/ 0 w 381000"/>
              <a:gd name="connsiteY10" fmla="*/ 636586 h 6858000"/>
              <a:gd name="connsiteX11" fmla="*/ 0 w 381000"/>
              <a:gd name="connsiteY11" fmla="*/ 578820 h 6858000"/>
              <a:gd name="connsiteX12" fmla="*/ 0 w 381000"/>
              <a:gd name="connsiteY12" fmla="*/ 0 h 6858000"/>
              <a:gd name="connsiteX13" fmla="*/ 381000 w 381000"/>
              <a:gd name="connsiteY13" fmla="*/ 0 h 6858000"/>
              <a:gd name="connsiteX14" fmla="*/ 381000 w 381000"/>
              <a:gd name="connsiteY14" fmla="*/ 223992 h 6858000"/>
              <a:gd name="connsiteX15" fmla="*/ 0 w 381000"/>
              <a:gd name="connsiteY15" fmla="*/ 4598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1000" h="6858000">
                <a:moveTo>
                  <a:pt x="381000" y="702081"/>
                </a:moveTo>
                <a:lnTo>
                  <a:pt x="381000" y="6858000"/>
                </a:lnTo>
                <a:lnTo>
                  <a:pt x="0" y="6858000"/>
                </a:lnTo>
                <a:lnTo>
                  <a:pt x="0" y="937910"/>
                </a:lnTo>
                <a:close/>
                <a:moveTo>
                  <a:pt x="381000" y="519756"/>
                </a:moveTo>
                <a:lnTo>
                  <a:pt x="381000" y="583082"/>
                </a:lnTo>
                <a:lnTo>
                  <a:pt x="0" y="818911"/>
                </a:lnTo>
                <a:lnTo>
                  <a:pt x="0" y="755585"/>
                </a:lnTo>
                <a:close/>
                <a:moveTo>
                  <a:pt x="381000" y="342991"/>
                </a:moveTo>
                <a:lnTo>
                  <a:pt x="381000" y="400757"/>
                </a:lnTo>
                <a:lnTo>
                  <a:pt x="0" y="636586"/>
                </a:lnTo>
                <a:lnTo>
                  <a:pt x="0" y="578820"/>
                </a:lnTo>
                <a:close/>
                <a:moveTo>
                  <a:pt x="0" y="0"/>
                </a:moveTo>
                <a:lnTo>
                  <a:pt x="381000" y="0"/>
                </a:lnTo>
                <a:lnTo>
                  <a:pt x="381000" y="223992"/>
                </a:lnTo>
                <a:lnTo>
                  <a:pt x="0" y="459821"/>
                </a:lnTo>
                <a:close/>
              </a:path>
            </a:pathLst>
          </a:custGeom>
          <a:gradFill>
            <a:gsLst>
              <a:gs pos="54000">
                <a:srgbClr val="71C3F7"/>
              </a:gs>
              <a:gs pos="0">
                <a:srgbClr val="2C6CBC"/>
              </a:gs>
              <a:gs pos="100000">
                <a:srgbClr val="F6F6F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43910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notesSlide" Target="../notesSlides/notesSlide3.xml" /><Relationship Id="rId1" Type="http://schemas.openxmlformats.org/officeDocument/2006/relationships/slideLayout" Target="../slideLayouts/slideLayout2.xml" /><Relationship Id="rId4" Type="http://schemas.openxmlformats.org/officeDocument/2006/relationships/image" Target="../media/image14.svg" /></Relationships>
</file>

<file path=ppt/slides/_rels/slide11.xml.rels><?xml version="1.0" encoding="UTF-8" standalone="yes"?>
<Relationships xmlns="http://schemas.openxmlformats.org/package/2006/relationships"><Relationship Id="rId8" Type="http://schemas.openxmlformats.org/officeDocument/2006/relationships/image" Target="../media/image21.png" /><Relationship Id="rId3" Type="http://schemas.openxmlformats.org/officeDocument/2006/relationships/image" Target="../media/image16.svg" /><Relationship Id="rId7" Type="http://schemas.openxmlformats.org/officeDocument/2006/relationships/image" Target="../media/image20.svg" /><Relationship Id="rId2" Type="http://schemas.openxmlformats.org/officeDocument/2006/relationships/image" Target="../media/image15.png" /><Relationship Id="rId1" Type="http://schemas.openxmlformats.org/officeDocument/2006/relationships/slideLayout" Target="../slideLayouts/slideLayout2.xml" /><Relationship Id="rId6" Type="http://schemas.openxmlformats.org/officeDocument/2006/relationships/image" Target="../media/image19.png" /><Relationship Id="rId5" Type="http://schemas.openxmlformats.org/officeDocument/2006/relationships/image" Target="../media/image18.svg" /><Relationship Id="rId4" Type="http://schemas.openxmlformats.org/officeDocument/2006/relationships/image" Target="../media/image17.png" /><Relationship Id="rId9" Type="http://schemas.openxmlformats.org/officeDocument/2006/relationships/image" Target="../media/image22.svg"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23.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1.xml" /><Relationship Id="rId1" Type="http://schemas.openxmlformats.org/officeDocument/2006/relationships/slideLayout" Target="../slideLayouts/slideLayout2.xml" /><Relationship Id="rId4" Type="http://schemas.openxmlformats.org/officeDocument/2006/relationships/image" Target="../media/image6.svg" /></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7.xml.rels><?xml version="1.0" encoding="UTF-8" standalone="yes"?>
<Relationships xmlns="http://schemas.openxmlformats.org/package/2006/relationships"><Relationship Id="rId3" Type="http://schemas.openxmlformats.org/officeDocument/2006/relationships/image" Target="../media/image8.svg" /><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8.svg" /><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2.xml" /><Relationship Id="rId1" Type="http://schemas.openxmlformats.org/officeDocument/2006/relationships/slideLayout" Target="../slideLayouts/slideLayout2.xml" /><Relationship Id="rId6" Type="http://schemas.openxmlformats.org/officeDocument/2006/relationships/image" Target="../media/image12.svg" /><Relationship Id="rId5" Type="http://schemas.openxmlformats.org/officeDocument/2006/relationships/image" Target="../media/image11.png" /><Relationship Id="rId4" Type="http://schemas.openxmlformats.org/officeDocument/2006/relationships/image" Target="../media/image10.svg"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lue glass building exterior">
            <a:extLst>
              <a:ext uri="{FF2B5EF4-FFF2-40B4-BE49-F238E27FC236}">
                <a16:creationId xmlns:a16="http://schemas.microsoft.com/office/drawing/2014/main" id="{73948FCA-19D9-4C07-903F-9F2B6BF4CB64}"/>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3033" b="12697"/>
          <a:stretch/>
        </p:blipFill>
        <p:spPr>
          <a:xfrm>
            <a:off x="20" y="1"/>
            <a:ext cx="12191980" cy="6857999"/>
          </a:xfrm>
          <a:prstGeom prst="rect">
            <a:avLst/>
          </a:prstGeom>
        </p:spPr>
      </p:pic>
      <p:sp>
        <p:nvSpPr>
          <p:cNvPr id="2" name="Title 1">
            <a:extLst>
              <a:ext uri="{FF2B5EF4-FFF2-40B4-BE49-F238E27FC236}">
                <a16:creationId xmlns:a16="http://schemas.microsoft.com/office/drawing/2014/main" id="{BFAA262B-8328-450B-A1CF-151E51C9730F}"/>
              </a:ext>
            </a:extLst>
          </p:cNvPr>
          <p:cNvSpPr>
            <a:spLocks noGrp="1"/>
          </p:cNvSpPr>
          <p:nvPr>
            <p:ph type="ctrTitle"/>
          </p:nvPr>
        </p:nvSpPr>
        <p:spPr>
          <a:xfrm>
            <a:off x="1524000" y="1122362"/>
            <a:ext cx="9144000" cy="2900518"/>
          </a:xfrm>
        </p:spPr>
        <p:txBody>
          <a:bodyPr>
            <a:normAutofit/>
          </a:bodyPr>
          <a:lstStyle/>
          <a:p>
            <a:r>
              <a:rPr lang="en-US" b="1" dirty="0">
                <a:solidFill>
                  <a:srgbClr val="FFFFFF"/>
                </a:solidFill>
              </a:rPr>
              <a:t>Private Industrial Estate Scheme 2022</a:t>
            </a:r>
          </a:p>
        </p:txBody>
      </p:sp>
      <p:sp>
        <p:nvSpPr>
          <p:cNvPr id="3" name="Subtitle 2">
            <a:extLst>
              <a:ext uri="{FF2B5EF4-FFF2-40B4-BE49-F238E27FC236}">
                <a16:creationId xmlns:a16="http://schemas.microsoft.com/office/drawing/2014/main" id="{E17E181C-FEC7-4057-B7F1-363CF478E27F}"/>
              </a:ext>
            </a:extLst>
          </p:cNvPr>
          <p:cNvSpPr>
            <a:spLocks noGrp="1"/>
          </p:cNvSpPr>
          <p:nvPr>
            <p:ph type="subTitle" idx="1"/>
          </p:nvPr>
        </p:nvSpPr>
        <p:spPr>
          <a:xfrm>
            <a:off x="1524000" y="4159404"/>
            <a:ext cx="9144000" cy="1098395"/>
          </a:xfrm>
        </p:spPr>
        <p:txBody>
          <a:bodyPr>
            <a:normAutofit/>
          </a:bodyPr>
          <a:lstStyle/>
          <a:p>
            <a:r>
              <a:rPr lang="en-US" dirty="0">
                <a:solidFill>
                  <a:srgbClr val="FFFFFF"/>
                </a:solidFill>
              </a:rPr>
              <a:t>Department of Industries &amp; Commerce</a:t>
            </a:r>
          </a:p>
          <a:p>
            <a:r>
              <a:rPr lang="en-US" dirty="0">
                <a:solidFill>
                  <a:srgbClr val="FFFFFF"/>
                </a:solidFill>
              </a:rPr>
              <a:t>Government of Kerala </a:t>
            </a:r>
          </a:p>
        </p:txBody>
      </p:sp>
      <p:cxnSp>
        <p:nvCxnSpPr>
          <p:cNvPr id="7" name="Straight Connector 6">
            <a:extLst>
              <a:ext uri="{FF2B5EF4-FFF2-40B4-BE49-F238E27FC236}">
                <a16:creationId xmlns:a16="http://schemas.microsoft.com/office/drawing/2014/main" id="{D1570BF8-F7FA-4AB8-9159-849B8334970D}"/>
              </a:ext>
            </a:extLst>
          </p:cNvPr>
          <p:cNvCxnSpPr/>
          <p:nvPr/>
        </p:nvCxnSpPr>
        <p:spPr>
          <a:xfrm>
            <a:off x="3374571" y="4027714"/>
            <a:ext cx="5377543" cy="0"/>
          </a:xfrm>
          <a:prstGeom prst="line">
            <a:avLst/>
          </a:prstGeom>
          <a:ln w="19050">
            <a:solidFill>
              <a:srgbClr val="F6F6F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38267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Court with solid fill">
            <a:extLst>
              <a:ext uri="{FF2B5EF4-FFF2-40B4-BE49-F238E27FC236}">
                <a16:creationId xmlns:a16="http://schemas.microsoft.com/office/drawing/2014/main" id="{DCC4E629-ADE9-416E-A9F9-4044C8B897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97966" y="0"/>
            <a:ext cx="6910063" cy="6910063"/>
          </a:xfrm>
          <a:prstGeom prst="rect">
            <a:avLst/>
          </a:prstGeom>
        </p:spPr>
      </p:pic>
      <p:sp>
        <p:nvSpPr>
          <p:cNvPr id="2" name="Title 1">
            <a:extLst>
              <a:ext uri="{FF2B5EF4-FFF2-40B4-BE49-F238E27FC236}">
                <a16:creationId xmlns:a16="http://schemas.microsoft.com/office/drawing/2014/main" id="{B0C764A0-1AEC-4529-BD13-BDE9598AC712}"/>
              </a:ext>
            </a:extLst>
          </p:cNvPr>
          <p:cNvSpPr>
            <a:spLocks noGrp="1"/>
          </p:cNvSpPr>
          <p:nvPr>
            <p:ph type="title"/>
          </p:nvPr>
        </p:nvSpPr>
        <p:spPr/>
        <p:txBody>
          <a:bodyPr/>
          <a:lstStyle/>
          <a:p>
            <a:r>
              <a:rPr lang="en-US" dirty="0">
                <a:solidFill>
                  <a:srgbClr val="2C6CBC"/>
                </a:solidFill>
              </a:rPr>
              <a:t>Obligations of Government</a:t>
            </a:r>
          </a:p>
        </p:txBody>
      </p:sp>
      <p:sp>
        <p:nvSpPr>
          <p:cNvPr id="3" name="Content Placeholder 2">
            <a:extLst>
              <a:ext uri="{FF2B5EF4-FFF2-40B4-BE49-F238E27FC236}">
                <a16:creationId xmlns:a16="http://schemas.microsoft.com/office/drawing/2014/main" id="{2A4A7845-A398-4822-AED6-CA6A51D90E97}"/>
              </a:ext>
            </a:extLst>
          </p:cNvPr>
          <p:cNvSpPr>
            <a:spLocks noGrp="1"/>
          </p:cNvSpPr>
          <p:nvPr>
            <p:ph idx="1"/>
          </p:nvPr>
        </p:nvSpPr>
        <p:spPr>
          <a:xfrm>
            <a:off x="559904" y="914399"/>
            <a:ext cx="7245152" cy="5671457"/>
          </a:xfrm>
          <a:solidFill>
            <a:srgbClr val="F6F6F6">
              <a:alpha val="50000"/>
            </a:srgbClr>
          </a:solidFill>
        </p:spPr>
        <p:txBody>
          <a:bodyPr>
            <a:normAutofit fontScale="92500"/>
          </a:bodyPr>
          <a:lstStyle/>
          <a:p>
            <a:r>
              <a:rPr lang="en-US" dirty="0"/>
              <a:t>Private Industrial Estate Developer Permit will confer on the Developer</a:t>
            </a:r>
          </a:p>
          <a:p>
            <a:pPr lvl="1"/>
            <a:r>
              <a:rPr lang="en-US" dirty="0"/>
              <a:t>Development Permit under KMBR 2019/ KPBR 2019</a:t>
            </a:r>
          </a:p>
          <a:p>
            <a:pPr lvl="1"/>
            <a:r>
              <a:rPr lang="en-US" dirty="0"/>
              <a:t>Notification as an Industrial Area and Single Window Clearance Board under the Kerala Industrial Single Window Clearance Boards &amp; Industrial Township Area Development Act 1999</a:t>
            </a:r>
          </a:p>
          <a:p>
            <a:r>
              <a:rPr lang="en-US" dirty="0"/>
              <a:t>Facilitate the Private Developer in developing roads, power and water supply</a:t>
            </a:r>
          </a:p>
          <a:p>
            <a:r>
              <a:rPr lang="en-US" dirty="0"/>
              <a:t>Extend financial assistance up to </a:t>
            </a:r>
            <a:r>
              <a:rPr lang="en-US" b="1" dirty="0"/>
              <a:t>Rs. 30 lakhs per acre (limited to Rs. 3 Cr) </a:t>
            </a:r>
            <a:r>
              <a:rPr lang="en-US" dirty="0"/>
              <a:t>–as reimbursement</a:t>
            </a:r>
          </a:p>
          <a:p>
            <a:r>
              <a:rPr lang="en-US" dirty="0"/>
              <a:t>Conduct annual review of the progress of work at the Industrial Estate</a:t>
            </a:r>
          </a:p>
        </p:txBody>
      </p:sp>
      <p:sp>
        <p:nvSpPr>
          <p:cNvPr id="4" name="Content Placeholder 2">
            <a:extLst>
              <a:ext uri="{FF2B5EF4-FFF2-40B4-BE49-F238E27FC236}">
                <a16:creationId xmlns:a16="http://schemas.microsoft.com/office/drawing/2014/main" id="{B49C738F-6613-4C09-8139-C3AC946261F1}"/>
              </a:ext>
            </a:extLst>
          </p:cNvPr>
          <p:cNvSpPr txBox="1">
            <a:spLocks/>
          </p:cNvSpPr>
          <p:nvPr/>
        </p:nvSpPr>
        <p:spPr>
          <a:xfrm>
            <a:off x="7805056" y="-52062"/>
            <a:ext cx="4386943" cy="6910063"/>
          </a:xfrm>
          <a:prstGeom prst="rect">
            <a:avLst/>
          </a:prstGeom>
          <a:solidFill>
            <a:schemeClr val="accent5">
              <a:lumMod val="20000"/>
              <a:lumOff val="80000"/>
              <a:alpha val="78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randview"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randview"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randview"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andview"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andview"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b="1" dirty="0"/>
          </a:p>
          <a:p>
            <a:pPr marL="0" indent="0" algn="ctr">
              <a:buNone/>
            </a:pPr>
            <a:endParaRPr lang="en-US" b="1" dirty="0"/>
          </a:p>
          <a:p>
            <a:pPr marL="0" indent="0" algn="ctr">
              <a:buNone/>
            </a:pPr>
            <a:r>
              <a:rPr lang="en-US" b="1" dirty="0"/>
              <a:t>Eligible components for financial assistance</a:t>
            </a:r>
          </a:p>
          <a:p>
            <a:r>
              <a:rPr lang="en-US" dirty="0"/>
              <a:t>Infrastructure for water &amp; power</a:t>
            </a:r>
          </a:p>
          <a:p>
            <a:r>
              <a:rPr lang="en-US" dirty="0"/>
              <a:t>Roads</a:t>
            </a:r>
          </a:p>
          <a:p>
            <a:r>
              <a:rPr lang="en-US" dirty="0"/>
              <a:t>Drainage</a:t>
            </a:r>
          </a:p>
          <a:p>
            <a:r>
              <a:rPr lang="en-US" dirty="0"/>
              <a:t>ETP/CETP</a:t>
            </a:r>
          </a:p>
          <a:p>
            <a:r>
              <a:rPr lang="en-US" dirty="0"/>
              <a:t>Common Infra</a:t>
            </a:r>
          </a:p>
          <a:p>
            <a:pPr lvl="1"/>
            <a:r>
              <a:rPr lang="en-US" dirty="0"/>
              <a:t>Laboratories</a:t>
            </a:r>
          </a:p>
          <a:p>
            <a:pPr lvl="1"/>
            <a:r>
              <a:rPr lang="en-US" dirty="0"/>
              <a:t>Testing &amp; Certification facilities</a:t>
            </a:r>
          </a:p>
          <a:p>
            <a:endParaRPr lang="en-US" dirty="0"/>
          </a:p>
        </p:txBody>
      </p:sp>
      <p:sp>
        <p:nvSpPr>
          <p:cNvPr id="8" name="TextBox 7">
            <a:extLst>
              <a:ext uri="{FF2B5EF4-FFF2-40B4-BE49-F238E27FC236}">
                <a16:creationId xmlns:a16="http://schemas.microsoft.com/office/drawing/2014/main" id="{2106913F-020F-4E1F-B33F-4EE2180A1574}"/>
              </a:ext>
            </a:extLst>
          </p:cNvPr>
          <p:cNvSpPr txBox="1"/>
          <p:nvPr/>
        </p:nvSpPr>
        <p:spPr>
          <a:xfrm>
            <a:off x="513995" y="6496506"/>
            <a:ext cx="6311347" cy="307777"/>
          </a:xfrm>
          <a:prstGeom prst="rect">
            <a:avLst/>
          </a:prstGeom>
          <a:noFill/>
        </p:spPr>
        <p:txBody>
          <a:bodyPr wrap="square">
            <a:spAutoFit/>
          </a:bodyPr>
          <a:lstStyle/>
          <a:p>
            <a:r>
              <a:rPr lang="en-US" sz="1400" i="1" dirty="0">
                <a:solidFill>
                  <a:srgbClr val="FF0000"/>
                </a:solidFill>
              </a:rPr>
              <a:t>*KMBR – Kerala Municipal Building Rules |KPBR – Kerala Panchayath Building Rules</a:t>
            </a:r>
          </a:p>
        </p:txBody>
      </p:sp>
    </p:spTree>
    <p:extLst>
      <p:ext uri="{BB962C8B-B14F-4D97-AF65-F5344CB8AC3E}">
        <p14:creationId xmlns:p14="http://schemas.microsoft.com/office/powerpoint/2010/main" val="16791110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893FF-64BB-40ED-8A8D-1FB209FEE1DE}"/>
              </a:ext>
            </a:extLst>
          </p:cNvPr>
          <p:cNvSpPr>
            <a:spLocks noGrp="1"/>
          </p:cNvSpPr>
          <p:nvPr>
            <p:ph type="title"/>
          </p:nvPr>
        </p:nvSpPr>
        <p:spPr/>
        <p:txBody>
          <a:bodyPr/>
          <a:lstStyle/>
          <a:p>
            <a:r>
              <a:rPr lang="en-US" dirty="0">
                <a:solidFill>
                  <a:srgbClr val="2C6CBC"/>
                </a:solidFill>
              </a:rPr>
              <a:t>Application Process</a:t>
            </a:r>
          </a:p>
        </p:txBody>
      </p:sp>
      <p:sp>
        <p:nvSpPr>
          <p:cNvPr id="6" name="Shape">
            <a:extLst>
              <a:ext uri="{FF2B5EF4-FFF2-40B4-BE49-F238E27FC236}">
                <a16:creationId xmlns:a16="http://schemas.microsoft.com/office/drawing/2014/main" id="{7D2DB477-4412-4606-907A-BB3B58150B8D}"/>
              </a:ext>
            </a:extLst>
          </p:cNvPr>
          <p:cNvSpPr/>
          <p:nvPr/>
        </p:nvSpPr>
        <p:spPr>
          <a:xfrm>
            <a:off x="838200" y="1264801"/>
            <a:ext cx="2850896" cy="1708097"/>
          </a:xfrm>
          <a:custGeom>
            <a:avLst/>
            <a:gdLst/>
            <a:ahLst/>
            <a:cxnLst>
              <a:cxn ang="0">
                <a:pos x="wd2" y="hd2"/>
              </a:cxn>
              <a:cxn ang="5400000">
                <a:pos x="wd2" y="hd2"/>
              </a:cxn>
              <a:cxn ang="10800000">
                <a:pos x="wd2" y="hd2"/>
              </a:cxn>
              <a:cxn ang="16200000">
                <a:pos x="wd2" y="hd2"/>
              </a:cxn>
            </a:cxnLst>
            <a:rect l="0" t="0" r="r" b="b"/>
            <a:pathLst>
              <a:path w="21600" h="21518" extrusionOk="0">
                <a:moveTo>
                  <a:pt x="21214" y="5721"/>
                </a:moveTo>
                <a:lnTo>
                  <a:pt x="20317" y="4315"/>
                </a:lnTo>
                <a:lnTo>
                  <a:pt x="20157" y="4073"/>
                </a:lnTo>
                <a:lnTo>
                  <a:pt x="19996" y="3830"/>
                </a:lnTo>
                <a:lnTo>
                  <a:pt x="19683" y="3333"/>
                </a:lnTo>
                <a:lnTo>
                  <a:pt x="19522" y="3091"/>
                </a:lnTo>
                <a:lnTo>
                  <a:pt x="19362" y="2848"/>
                </a:lnTo>
                <a:lnTo>
                  <a:pt x="17882" y="533"/>
                </a:lnTo>
                <a:cubicBezTo>
                  <a:pt x="17663" y="194"/>
                  <a:pt x="17372" y="0"/>
                  <a:pt x="17073" y="0"/>
                </a:cubicBezTo>
                <a:lnTo>
                  <a:pt x="1487" y="0"/>
                </a:lnTo>
                <a:cubicBezTo>
                  <a:pt x="838" y="0"/>
                  <a:pt x="313" y="873"/>
                  <a:pt x="313" y="1952"/>
                </a:cubicBezTo>
                <a:lnTo>
                  <a:pt x="313" y="11709"/>
                </a:lnTo>
                <a:lnTo>
                  <a:pt x="313" y="12364"/>
                </a:lnTo>
                <a:lnTo>
                  <a:pt x="313" y="20012"/>
                </a:lnTo>
                <a:cubicBezTo>
                  <a:pt x="131" y="20121"/>
                  <a:pt x="0" y="20400"/>
                  <a:pt x="0" y="20739"/>
                </a:cubicBezTo>
                <a:cubicBezTo>
                  <a:pt x="0" y="21224"/>
                  <a:pt x="262" y="21600"/>
                  <a:pt x="561" y="21503"/>
                </a:cubicBezTo>
                <a:cubicBezTo>
                  <a:pt x="744" y="21442"/>
                  <a:pt x="889" y="21200"/>
                  <a:pt x="926" y="20897"/>
                </a:cubicBezTo>
                <a:cubicBezTo>
                  <a:pt x="977" y="20497"/>
                  <a:pt x="831" y="20133"/>
                  <a:pt x="620" y="20012"/>
                </a:cubicBezTo>
                <a:lnTo>
                  <a:pt x="620" y="15709"/>
                </a:lnTo>
                <a:cubicBezTo>
                  <a:pt x="620" y="14933"/>
                  <a:pt x="1006" y="14315"/>
                  <a:pt x="1473" y="14327"/>
                </a:cubicBezTo>
                <a:cubicBezTo>
                  <a:pt x="1480" y="14327"/>
                  <a:pt x="1480" y="14327"/>
                  <a:pt x="1487" y="14327"/>
                </a:cubicBezTo>
                <a:lnTo>
                  <a:pt x="17088" y="14327"/>
                </a:lnTo>
                <a:cubicBezTo>
                  <a:pt x="17386" y="14327"/>
                  <a:pt x="17678" y="14133"/>
                  <a:pt x="17897" y="13794"/>
                </a:cubicBezTo>
                <a:lnTo>
                  <a:pt x="19377" y="11479"/>
                </a:lnTo>
                <a:lnTo>
                  <a:pt x="19537" y="11236"/>
                </a:lnTo>
                <a:lnTo>
                  <a:pt x="19697" y="10994"/>
                </a:lnTo>
                <a:lnTo>
                  <a:pt x="20011" y="10497"/>
                </a:lnTo>
                <a:lnTo>
                  <a:pt x="20171" y="10255"/>
                </a:lnTo>
                <a:lnTo>
                  <a:pt x="20332" y="10012"/>
                </a:lnTo>
                <a:lnTo>
                  <a:pt x="21228" y="8606"/>
                </a:lnTo>
                <a:cubicBezTo>
                  <a:pt x="21469" y="8230"/>
                  <a:pt x="21600" y="7721"/>
                  <a:pt x="21600" y="7188"/>
                </a:cubicBezTo>
                <a:cubicBezTo>
                  <a:pt x="21585" y="6606"/>
                  <a:pt x="21454" y="6097"/>
                  <a:pt x="21214" y="5721"/>
                </a:cubicBezTo>
                <a:close/>
                <a:moveTo>
                  <a:pt x="20995" y="8194"/>
                </a:moveTo>
                <a:lnTo>
                  <a:pt x="20317" y="9261"/>
                </a:lnTo>
                <a:lnTo>
                  <a:pt x="20157" y="9503"/>
                </a:lnTo>
                <a:lnTo>
                  <a:pt x="19996" y="9745"/>
                </a:lnTo>
                <a:lnTo>
                  <a:pt x="19683" y="10242"/>
                </a:lnTo>
                <a:lnTo>
                  <a:pt x="19522" y="10485"/>
                </a:lnTo>
                <a:lnTo>
                  <a:pt x="19362" y="10727"/>
                </a:lnTo>
                <a:lnTo>
                  <a:pt x="17671" y="13382"/>
                </a:lnTo>
                <a:cubicBezTo>
                  <a:pt x="17510" y="13636"/>
                  <a:pt x="17299" y="13770"/>
                  <a:pt x="17080" y="13770"/>
                </a:cubicBezTo>
                <a:lnTo>
                  <a:pt x="1494" y="13770"/>
                </a:lnTo>
                <a:cubicBezTo>
                  <a:pt x="1021" y="13770"/>
                  <a:pt x="634" y="13127"/>
                  <a:pt x="634" y="12339"/>
                </a:cubicBezTo>
                <a:lnTo>
                  <a:pt x="634" y="1927"/>
                </a:lnTo>
                <a:cubicBezTo>
                  <a:pt x="634" y="1139"/>
                  <a:pt x="1021" y="497"/>
                  <a:pt x="1494" y="497"/>
                </a:cubicBezTo>
                <a:lnTo>
                  <a:pt x="17088" y="497"/>
                </a:lnTo>
                <a:cubicBezTo>
                  <a:pt x="17306" y="497"/>
                  <a:pt x="17518" y="642"/>
                  <a:pt x="17678" y="885"/>
                </a:cubicBezTo>
                <a:lnTo>
                  <a:pt x="19369" y="3539"/>
                </a:lnTo>
                <a:lnTo>
                  <a:pt x="19530" y="3782"/>
                </a:lnTo>
                <a:lnTo>
                  <a:pt x="19690" y="4024"/>
                </a:lnTo>
                <a:lnTo>
                  <a:pt x="20004" y="4521"/>
                </a:lnTo>
                <a:lnTo>
                  <a:pt x="20164" y="4764"/>
                </a:lnTo>
                <a:lnTo>
                  <a:pt x="20324" y="5006"/>
                </a:lnTo>
                <a:lnTo>
                  <a:pt x="21002" y="6073"/>
                </a:lnTo>
                <a:cubicBezTo>
                  <a:pt x="21177" y="6352"/>
                  <a:pt x="21272" y="6715"/>
                  <a:pt x="21272" y="7115"/>
                </a:cubicBezTo>
                <a:cubicBezTo>
                  <a:pt x="21265" y="7552"/>
                  <a:pt x="21170" y="7915"/>
                  <a:pt x="20995" y="8194"/>
                </a:cubicBezTo>
                <a:close/>
              </a:path>
            </a:pathLst>
          </a:custGeom>
          <a:solidFill>
            <a:schemeClr val="accent4"/>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sp>
        <p:nvSpPr>
          <p:cNvPr id="7" name="Shape">
            <a:extLst>
              <a:ext uri="{FF2B5EF4-FFF2-40B4-BE49-F238E27FC236}">
                <a16:creationId xmlns:a16="http://schemas.microsoft.com/office/drawing/2014/main" id="{554EA72F-8864-4770-AD70-677FF5EA1390}"/>
              </a:ext>
            </a:extLst>
          </p:cNvPr>
          <p:cNvSpPr/>
          <p:nvPr/>
        </p:nvSpPr>
        <p:spPr>
          <a:xfrm>
            <a:off x="3436043" y="1647118"/>
            <a:ext cx="42335" cy="377170"/>
          </a:xfrm>
          <a:custGeom>
            <a:avLst/>
            <a:gdLst/>
            <a:ahLst/>
            <a:cxnLst>
              <a:cxn ang="0">
                <a:pos x="wd2" y="hd2"/>
              </a:cxn>
              <a:cxn ang="5400000">
                <a:pos x="wd2" y="hd2"/>
              </a:cxn>
              <a:cxn ang="10800000">
                <a:pos x="wd2" y="hd2"/>
              </a:cxn>
              <a:cxn ang="16200000">
                <a:pos x="wd2" y="hd2"/>
              </a:cxn>
            </a:cxnLst>
            <a:rect l="0" t="0" r="r" b="b"/>
            <a:pathLst>
              <a:path w="21600" h="21600" extrusionOk="0">
                <a:moveTo>
                  <a:pt x="21600" y="2204"/>
                </a:moveTo>
                <a:lnTo>
                  <a:pt x="0" y="0"/>
                </a:lnTo>
                <a:lnTo>
                  <a:pt x="0" y="21600"/>
                </a:lnTo>
                <a:lnTo>
                  <a:pt x="21600" y="19341"/>
                </a:lnTo>
                <a:close/>
              </a:path>
            </a:pathLst>
          </a:custGeom>
          <a:solidFill>
            <a:schemeClr val="accent3"/>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sp>
        <p:nvSpPr>
          <p:cNvPr id="8" name="Shape">
            <a:extLst>
              <a:ext uri="{FF2B5EF4-FFF2-40B4-BE49-F238E27FC236}">
                <a16:creationId xmlns:a16="http://schemas.microsoft.com/office/drawing/2014/main" id="{F46278A0-BAD9-46CD-B99E-63111F9BBB8A}"/>
              </a:ext>
            </a:extLst>
          </p:cNvPr>
          <p:cNvSpPr/>
          <p:nvPr/>
        </p:nvSpPr>
        <p:spPr>
          <a:xfrm>
            <a:off x="3387935" y="1264801"/>
            <a:ext cx="2848009" cy="1704248"/>
          </a:xfrm>
          <a:custGeom>
            <a:avLst/>
            <a:gdLst/>
            <a:ahLst/>
            <a:cxnLst>
              <a:cxn ang="0">
                <a:pos x="wd2" y="hd2"/>
              </a:cxn>
              <a:cxn ang="5400000">
                <a:pos x="wd2" y="hd2"/>
              </a:cxn>
              <a:cxn ang="10800000">
                <a:pos x="wd2" y="hd2"/>
              </a:cxn>
              <a:cxn ang="16200000">
                <a:pos x="wd2" y="hd2"/>
              </a:cxn>
            </a:cxnLst>
            <a:rect l="0" t="0" r="r" b="b"/>
            <a:pathLst>
              <a:path w="21600" h="21518" extrusionOk="0">
                <a:moveTo>
                  <a:pt x="21228" y="5734"/>
                </a:moveTo>
                <a:lnTo>
                  <a:pt x="20330" y="4325"/>
                </a:lnTo>
                <a:lnTo>
                  <a:pt x="20170" y="4082"/>
                </a:lnTo>
                <a:lnTo>
                  <a:pt x="20009" y="3839"/>
                </a:lnTo>
                <a:lnTo>
                  <a:pt x="19695" y="3341"/>
                </a:lnTo>
                <a:lnTo>
                  <a:pt x="19535" y="3098"/>
                </a:lnTo>
                <a:lnTo>
                  <a:pt x="19374" y="2855"/>
                </a:lnTo>
                <a:lnTo>
                  <a:pt x="17893" y="535"/>
                </a:lnTo>
                <a:cubicBezTo>
                  <a:pt x="17674" y="194"/>
                  <a:pt x="17389" y="0"/>
                  <a:pt x="17083" y="0"/>
                </a:cubicBezTo>
                <a:lnTo>
                  <a:pt x="1481" y="0"/>
                </a:lnTo>
                <a:cubicBezTo>
                  <a:pt x="832" y="0"/>
                  <a:pt x="306" y="875"/>
                  <a:pt x="306" y="1956"/>
                </a:cubicBezTo>
                <a:lnTo>
                  <a:pt x="306" y="2624"/>
                </a:lnTo>
                <a:lnTo>
                  <a:pt x="620" y="3122"/>
                </a:lnTo>
                <a:lnTo>
                  <a:pt x="620" y="1956"/>
                </a:lnTo>
                <a:cubicBezTo>
                  <a:pt x="620" y="1166"/>
                  <a:pt x="1007" y="522"/>
                  <a:pt x="1481" y="522"/>
                </a:cubicBezTo>
                <a:lnTo>
                  <a:pt x="17083" y="522"/>
                </a:lnTo>
                <a:cubicBezTo>
                  <a:pt x="17302" y="522"/>
                  <a:pt x="17514" y="656"/>
                  <a:pt x="17674" y="911"/>
                </a:cubicBezTo>
                <a:lnTo>
                  <a:pt x="19367" y="3572"/>
                </a:lnTo>
                <a:lnTo>
                  <a:pt x="19528" y="3815"/>
                </a:lnTo>
                <a:lnTo>
                  <a:pt x="19688" y="4058"/>
                </a:lnTo>
                <a:lnTo>
                  <a:pt x="20002" y="4556"/>
                </a:lnTo>
                <a:lnTo>
                  <a:pt x="20162" y="4799"/>
                </a:lnTo>
                <a:lnTo>
                  <a:pt x="20323" y="5042"/>
                </a:lnTo>
                <a:lnTo>
                  <a:pt x="21002" y="6111"/>
                </a:lnTo>
                <a:cubicBezTo>
                  <a:pt x="21177" y="6390"/>
                  <a:pt x="21272" y="6755"/>
                  <a:pt x="21272" y="7155"/>
                </a:cubicBezTo>
                <a:cubicBezTo>
                  <a:pt x="21272" y="7556"/>
                  <a:pt x="21177" y="7921"/>
                  <a:pt x="21002" y="8200"/>
                </a:cubicBezTo>
                <a:lnTo>
                  <a:pt x="20323" y="9269"/>
                </a:lnTo>
                <a:lnTo>
                  <a:pt x="20162" y="9512"/>
                </a:lnTo>
                <a:lnTo>
                  <a:pt x="20002" y="9755"/>
                </a:lnTo>
                <a:lnTo>
                  <a:pt x="19688" y="10253"/>
                </a:lnTo>
                <a:lnTo>
                  <a:pt x="19528" y="10496"/>
                </a:lnTo>
                <a:lnTo>
                  <a:pt x="19367" y="10739"/>
                </a:lnTo>
                <a:lnTo>
                  <a:pt x="17674" y="13400"/>
                </a:lnTo>
                <a:cubicBezTo>
                  <a:pt x="17514" y="13655"/>
                  <a:pt x="17302" y="13789"/>
                  <a:pt x="17083" y="13789"/>
                </a:cubicBezTo>
                <a:lnTo>
                  <a:pt x="1481" y="13789"/>
                </a:lnTo>
                <a:cubicBezTo>
                  <a:pt x="1007" y="13789"/>
                  <a:pt x="620" y="13145"/>
                  <a:pt x="620" y="12355"/>
                </a:cubicBezTo>
                <a:lnTo>
                  <a:pt x="620" y="11189"/>
                </a:lnTo>
                <a:lnTo>
                  <a:pt x="306" y="11687"/>
                </a:lnTo>
                <a:lnTo>
                  <a:pt x="306" y="12355"/>
                </a:lnTo>
                <a:cubicBezTo>
                  <a:pt x="306" y="12404"/>
                  <a:pt x="306" y="12452"/>
                  <a:pt x="314" y="12489"/>
                </a:cubicBezTo>
                <a:lnTo>
                  <a:pt x="314" y="20009"/>
                </a:lnTo>
                <a:cubicBezTo>
                  <a:pt x="131" y="20118"/>
                  <a:pt x="0" y="20397"/>
                  <a:pt x="0" y="20737"/>
                </a:cubicBezTo>
                <a:cubicBezTo>
                  <a:pt x="0" y="21223"/>
                  <a:pt x="263" y="21600"/>
                  <a:pt x="562" y="21503"/>
                </a:cubicBezTo>
                <a:cubicBezTo>
                  <a:pt x="744" y="21442"/>
                  <a:pt x="890" y="21199"/>
                  <a:pt x="927" y="20895"/>
                </a:cubicBezTo>
                <a:cubicBezTo>
                  <a:pt x="978" y="20494"/>
                  <a:pt x="832" y="20130"/>
                  <a:pt x="620" y="20009"/>
                </a:cubicBezTo>
                <a:lnTo>
                  <a:pt x="620" y="15696"/>
                </a:lnTo>
                <a:cubicBezTo>
                  <a:pt x="620" y="14918"/>
                  <a:pt x="1007" y="14311"/>
                  <a:pt x="1474" y="14311"/>
                </a:cubicBezTo>
                <a:cubicBezTo>
                  <a:pt x="1474" y="14311"/>
                  <a:pt x="1481" y="14311"/>
                  <a:pt x="1481" y="14311"/>
                </a:cubicBezTo>
                <a:lnTo>
                  <a:pt x="17083" y="14311"/>
                </a:lnTo>
                <a:cubicBezTo>
                  <a:pt x="17382" y="14311"/>
                  <a:pt x="17674" y="14117"/>
                  <a:pt x="17893" y="13776"/>
                </a:cubicBezTo>
                <a:lnTo>
                  <a:pt x="19374" y="11456"/>
                </a:lnTo>
                <a:lnTo>
                  <a:pt x="19535" y="11213"/>
                </a:lnTo>
                <a:lnTo>
                  <a:pt x="19695" y="10970"/>
                </a:lnTo>
                <a:lnTo>
                  <a:pt x="20009" y="10472"/>
                </a:lnTo>
                <a:lnTo>
                  <a:pt x="20170" y="10229"/>
                </a:lnTo>
                <a:lnTo>
                  <a:pt x="20330" y="9986"/>
                </a:lnTo>
                <a:lnTo>
                  <a:pt x="21228" y="8577"/>
                </a:lnTo>
                <a:cubicBezTo>
                  <a:pt x="21469" y="8200"/>
                  <a:pt x="21600" y="7690"/>
                  <a:pt x="21600" y="7155"/>
                </a:cubicBezTo>
                <a:cubicBezTo>
                  <a:pt x="21600" y="6621"/>
                  <a:pt x="21469" y="6111"/>
                  <a:pt x="21228" y="5734"/>
                </a:cubicBezTo>
                <a:close/>
              </a:path>
            </a:pathLst>
          </a:custGeom>
          <a:solidFill>
            <a:schemeClr val="accent3"/>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sp>
        <p:nvSpPr>
          <p:cNvPr id="9" name="Shape">
            <a:extLst>
              <a:ext uri="{FF2B5EF4-FFF2-40B4-BE49-F238E27FC236}">
                <a16:creationId xmlns:a16="http://schemas.microsoft.com/office/drawing/2014/main" id="{954F4EC3-CCF9-4CDD-A9F7-2DC1E669478C}"/>
              </a:ext>
            </a:extLst>
          </p:cNvPr>
          <p:cNvSpPr/>
          <p:nvPr/>
        </p:nvSpPr>
        <p:spPr>
          <a:xfrm>
            <a:off x="5985778" y="1647118"/>
            <a:ext cx="42338" cy="377170"/>
          </a:xfrm>
          <a:custGeom>
            <a:avLst/>
            <a:gdLst/>
            <a:ahLst/>
            <a:cxnLst>
              <a:cxn ang="0">
                <a:pos x="wd2" y="hd2"/>
              </a:cxn>
              <a:cxn ang="5400000">
                <a:pos x="wd2" y="hd2"/>
              </a:cxn>
              <a:cxn ang="10800000">
                <a:pos x="wd2" y="hd2"/>
              </a:cxn>
              <a:cxn ang="16200000">
                <a:pos x="wd2" y="hd2"/>
              </a:cxn>
            </a:cxnLst>
            <a:rect l="0" t="0" r="r" b="b"/>
            <a:pathLst>
              <a:path w="21600" h="21600" extrusionOk="0">
                <a:moveTo>
                  <a:pt x="21600" y="2204"/>
                </a:moveTo>
                <a:lnTo>
                  <a:pt x="0" y="0"/>
                </a:lnTo>
                <a:lnTo>
                  <a:pt x="0" y="21600"/>
                </a:lnTo>
                <a:lnTo>
                  <a:pt x="21600" y="19341"/>
                </a:lnTo>
                <a:close/>
              </a:path>
            </a:pathLst>
          </a:custGeom>
          <a:solidFill>
            <a:schemeClr val="accent6"/>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sp>
        <p:nvSpPr>
          <p:cNvPr id="10" name="Shape">
            <a:extLst>
              <a:ext uri="{FF2B5EF4-FFF2-40B4-BE49-F238E27FC236}">
                <a16:creationId xmlns:a16="http://schemas.microsoft.com/office/drawing/2014/main" id="{CD0E1913-5E58-4418-B1FC-A9D7474FC687}"/>
              </a:ext>
            </a:extLst>
          </p:cNvPr>
          <p:cNvSpPr/>
          <p:nvPr/>
        </p:nvSpPr>
        <p:spPr>
          <a:xfrm>
            <a:off x="5947292" y="1264801"/>
            <a:ext cx="2846087" cy="1708095"/>
          </a:xfrm>
          <a:custGeom>
            <a:avLst/>
            <a:gdLst/>
            <a:ahLst/>
            <a:cxnLst>
              <a:cxn ang="0">
                <a:pos x="wd2" y="hd2"/>
              </a:cxn>
              <a:cxn ang="5400000">
                <a:pos x="wd2" y="hd2"/>
              </a:cxn>
              <a:cxn ang="10800000">
                <a:pos x="wd2" y="hd2"/>
              </a:cxn>
              <a:cxn ang="16200000">
                <a:pos x="wd2" y="hd2"/>
              </a:cxn>
            </a:cxnLst>
            <a:rect l="0" t="0" r="r" b="b"/>
            <a:pathLst>
              <a:path w="21600" h="21518" extrusionOk="0">
                <a:moveTo>
                  <a:pt x="21228" y="5745"/>
                </a:moveTo>
                <a:lnTo>
                  <a:pt x="20015" y="3842"/>
                </a:lnTo>
                <a:lnTo>
                  <a:pt x="19701" y="3345"/>
                </a:lnTo>
                <a:lnTo>
                  <a:pt x="17905" y="533"/>
                </a:lnTo>
                <a:cubicBezTo>
                  <a:pt x="17686" y="194"/>
                  <a:pt x="17401" y="0"/>
                  <a:pt x="17094" y="0"/>
                </a:cubicBezTo>
                <a:lnTo>
                  <a:pt x="1482" y="0"/>
                </a:lnTo>
                <a:cubicBezTo>
                  <a:pt x="832" y="0"/>
                  <a:pt x="307" y="873"/>
                  <a:pt x="307" y="1952"/>
                </a:cubicBezTo>
                <a:lnTo>
                  <a:pt x="307" y="2618"/>
                </a:lnTo>
                <a:lnTo>
                  <a:pt x="621" y="3115"/>
                </a:lnTo>
                <a:lnTo>
                  <a:pt x="621" y="1952"/>
                </a:lnTo>
                <a:cubicBezTo>
                  <a:pt x="621" y="1164"/>
                  <a:pt x="1008" y="521"/>
                  <a:pt x="1482" y="521"/>
                </a:cubicBezTo>
                <a:lnTo>
                  <a:pt x="17094" y="521"/>
                </a:lnTo>
                <a:cubicBezTo>
                  <a:pt x="17314" y="521"/>
                  <a:pt x="17525" y="655"/>
                  <a:pt x="17686" y="909"/>
                </a:cubicBezTo>
                <a:lnTo>
                  <a:pt x="19701" y="4061"/>
                </a:lnTo>
                <a:lnTo>
                  <a:pt x="20015" y="4558"/>
                </a:lnTo>
                <a:lnTo>
                  <a:pt x="21016" y="6121"/>
                </a:lnTo>
                <a:cubicBezTo>
                  <a:pt x="21191" y="6400"/>
                  <a:pt x="21286" y="6764"/>
                  <a:pt x="21286" y="7164"/>
                </a:cubicBezTo>
                <a:cubicBezTo>
                  <a:pt x="21286" y="7564"/>
                  <a:pt x="21191" y="7927"/>
                  <a:pt x="21016" y="8206"/>
                </a:cubicBezTo>
                <a:lnTo>
                  <a:pt x="20015" y="9770"/>
                </a:lnTo>
                <a:lnTo>
                  <a:pt x="19701" y="10267"/>
                </a:lnTo>
                <a:lnTo>
                  <a:pt x="17686" y="13418"/>
                </a:lnTo>
                <a:cubicBezTo>
                  <a:pt x="17525" y="13673"/>
                  <a:pt x="17314" y="13806"/>
                  <a:pt x="17094" y="13806"/>
                </a:cubicBezTo>
                <a:lnTo>
                  <a:pt x="1482" y="13806"/>
                </a:lnTo>
                <a:cubicBezTo>
                  <a:pt x="1008" y="13806"/>
                  <a:pt x="621" y="13164"/>
                  <a:pt x="621" y="12376"/>
                </a:cubicBezTo>
                <a:lnTo>
                  <a:pt x="621" y="11212"/>
                </a:lnTo>
                <a:lnTo>
                  <a:pt x="307" y="11709"/>
                </a:lnTo>
                <a:lnTo>
                  <a:pt x="307" y="12376"/>
                </a:lnTo>
                <a:cubicBezTo>
                  <a:pt x="307" y="12424"/>
                  <a:pt x="307" y="12473"/>
                  <a:pt x="314" y="12509"/>
                </a:cubicBezTo>
                <a:lnTo>
                  <a:pt x="314" y="20012"/>
                </a:lnTo>
                <a:cubicBezTo>
                  <a:pt x="131" y="20121"/>
                  <a:pt x="0" y="20400"/>
                  <a:pt x="0" y="20739"/>
                </a:cubicBezTo>
                <a:cubicBezTo>
                  <a:pt x="0" y="21224"/>
                  <a:pt x="263" y="21600"/>
                  <a:pt x="562" y="21503"/>
                </a:cubicBezTo>
                <a:cubicBezTo>
                  <a:pt x="745" y="21442"/>
                  <a:pt x="891" y="21200"/>
                  <a:pt x="927" y="20897"/>
                </a:cubicBezTo>
                <a:cubicBezTo>
                  <a:pt x="978" y="20497"/>
                  <a:pt x="832" y="20133"/>
                  <a:pt x="621" y="20012"/>
                </a:cubicBezTo>
                <a:lnTo>
                  <a:pt x="621" y="15709"/>
                </a:lnTo>
                <a:cubicBezTo>
                  <a:pt x="621" y="14933"/>
                  <a:pt x="1008" y="14327"/>
                  <a:pt x="1475" y="14327"/>
                </a:cubicBezTo>
                <a:cubicBezTo>
                  <a:pt x="1475" y="14327"/>
                  <a:pt x="1482" y="14327"/>
                  <a:pt x="1482" y="14327"/>
                </a:cubicBezTo>
                <a:lnTo>
                  <a:pt x="17094" y="14327"/>
                </a:lnTo>
                <a:cubicBezTo>
                  <a:pt x="17394" y="14327"/>
                  <a:pt x="17686" y="14133"/>
                  <a:pt x="17905" y="13794"/>
                </a:cubicBezTo>
                <a:lnTo>
                  <a:pt x="19701" y="10982"/>
                </a:lnTo>
                <a:lnTo>
                  <a:pt x="20015" y="10485"/>
                </a:lnTo>
                <a:lnTo>
                  <a:pt x="21228" y="8582"/>
                </a:lnTo>
                <a:cubicBezTo>
                  <a:pt x="21469" y="8206"/>
                  <a:pt x="21600" y="7697"/>
                  <a:pt x="21600" y="7164"/>
                </a:cubicBezTo>
                <a:cubicBezTo>
                  <a:pt x="21593" y="6630"/>
                  <a:pt x="21461" y="6121"/>
                  <a:pt x="21228" y="5745"/>
                </a:cubicBezTo>
                <a:close/>
              </a:path>
            </a:pathLst>
          </a:custGeom>
          <a:solidFill>
            <a:schemeClr val="accent6"/>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sp>
        <p:nvSpPr>
          <p:cNvPr id="11" name="Shape">
            <a:extLst>
              <a:ext uri="{FF2B5EF4-FFF2-40B4-BE49-F238E27FC236}">
                <a16:creationId xmlns:a16="http://schemas.microsoft.com/office/drawing/2014/main" id="{9FEF68C9-1550-4AF8-ADC8-F123E49579E7}"/>
              </a:ext>
            </a:extLst>
          </p:cNvPr>
          <p:cNvSpPr/>
          <p:nvPr/>
        </p:nvSpPr>
        <p:spPr>
          <a:xfrm>
            <a:off x="8506648" y="1264801"/>
            <a:ext cx="2847152" cy="1708095"/>
          </a:xfrm>
          <a:custGeom>
            <a:avLst/>
            <a:gdLst/>
            <a:ahLst/>
            <a:cxnLst>
              <a:cxn ang="0">
                <a:pos x="wd2" y="hd2"/>
              </a:cxn>
              <a:cxn ang="5400000">
                <a:pos x="wd2" y="hd2"/>
              </a:cxn>
              <a:cxn ang="10800000">
                <a:pos x="wd2" y="hd2"/>
              </a:cxn>
              <a:cxn ang="16200000">
                <a:pos x="wd2" y="hd2"/>
              </a:cxn>
            </a:cxnLst>
            <a:rect l="0" t="0" r="r" b="b"/>
            <a:pathLst>
              <a:path w="21564" h="21518" extrusionOk="0">
                <a:moveTo>
                  <a:pt x="613" y="9055"/>
                </a:moveTo>
                <a:lnTo>
                  <a:pt x="299" y="9552"/>
                </a:lnTo>
                <a:lnTo>
                  <a:pt x="299" y="4800"/>
                </a:lnTo>
                <a:lnTo>
                  <a:pt x="613" y="5297"/>
                </a:lnTo>
                <a:lnTo>
                  <a:pt x="613" y="9055"/>
                </a:lnTo>
                <a:close/>
                <a:moveTo>
                  <a:pt x="21185" y="5745"/>
                </a:moveTo>
                <a:lnTo>
                  <a:pt x="17862" y="533"/>
                </a:lnTo>
                <a:cubicBezTo>
                  <a:pt x="17643" y="194"/>
                  <a:pt x="17359" y="0"/>
                  <a:pt x="17053" y="0"/>
                </a:cubicBezTo>
                <a:lnTo>
                  <a:pt x="1480" y="0"/>
                </a:lnTo>
                <a:cubicBezTo>
                  <a:pt x="831" y="0"/>
                  <a:pt x="307" y="873"/>
                  <a:pt x="307" y="1952"/>
                </a:cubicBezTo>
                <a:lnTo>
                  <a:pt x="307" y="2618"/>
                </a:lnTo>
                <a:lnTo>
                  <a:pt x="620" y="3115"/>
                </a:lnTo>
                <a:lnTo>
                  <a:pt x="620" y="1952"/>
                </a:lnTo>
                <a:cubicBezTo>
                  <a:pt x="620" y="1164"/>
                  <a:pt x="1006" y="521"/>
                  <a:pt x="1480" y="521"/>
                </a:cubicBezTo>
                <a:lnTo>
                  <a:pt x="17060" y="521"/>
                </a:lnTo>
                <a:cubicBezTo>
                  <a:pt x="17279" y="521"/>
                  <a:pt x="17490" y="667"/>
                  <a:pt x="17651" y="909"/>
                </a:cubicBezTo>
                <a:lnTo>
                  <a:pt x="20952" y="6085"/>
                </a:lnTo>
                <a:cubicBezTo>
                  <a:pt x="21127" y="6364"/>
                  <a:pt x="21236" y="6739"/>
                  <a:pt x="21243" y="7139"/>
                </a:cubicBezTo>
                <a:cubicBezTo>
                  <a:pt x="21243" y="7551"/>
                  <a:pt x="21149" y="7927"/>
                  <a:pt x="20974" y="8206"/>
                </a:cubicBezTo>
                <a:lnTo>
                  <a:pt x="17651" y="13418"/>
                </a:lnTo>
                <a:cubicBezTo>
                  <a:pt x="17490" y="13673"/>
                  <a:pt x="17279" y="13806"/>
                  <a:pt x="17060" y="13806"/>
                </a:cubicBezTo>
                <a:lnTo>
                  <a:pt x="1480" y="13806"/>
                </a:lnTo>
                <a:cubicBezTo>
                  <a:pt x="1006" y="13806"/>
                  <a:pt x="620" y="13164"/>
                  <a:pt x="620" y="12376"/>
                </a:cubicBezTo>
                <a:lnTo>
                  <a:pt x="620" y="11212"/>
                </a:lnTo>
                <a:lnTo>
                  <a:pt x="307" y="11709"/>
                </a:lnTo>
                <a:lnTo>
                  <a:pt x="307" y="12376"/>
                </a:lnTo>
                <a:cubicBezTo>
                  <a:pt x="307" y="12424"/>
                  <a:pt x="307" y="12473"/>
                  <a:pt x="314" y="12509"/>
                </a:cubicBezTo>
                <a:lnTo>
                  <a:pt x="314" y="20012"/>
                </a:lnTo>
                <a:cubicBezTo>
                  <a:pt x="102" y="20133"/>
                  <a:pt x="-36" y="20497"/>
                  <a:pt x="8" y="20897"/>
                </a:cubicBezTo>
                <a:cubicBezTo>
                  <a:pt x="44" y="21200"/>
                  <a:pt x="190" y="21442"/>
                  <a:pt x="372" y="21503"/>
                </a:cubicBezTo>
                <a:cubicBezTo>
                  <a:pt x="671" y="21600"/>
                  <a:pt x="933" y="21224"/>
                  <a:pt x="933" y="20739"/>
                </a:cubicBezTo>
                <a:cubicBezTo>
                  <a:pt x="933" y="20400"/>
                  <a:pt x="802" y="20109"/>
                  <a:pt x="620" y="20012"/>
                </a:cubicBezTo>
                <a:lnTo>
                  <a:pt x="620" y="15709"/>
                </a:lnTo>
                <a:cubicBezTo>
                  <a:pt x="620" y="14933"/>
                  <a:pt x="1006" y="14327"/>
                  <a:pt x="1472" y="14327"/>
                </a:cubicBezTo>
                <a:cubicBezTo>
                  <a:pt x="1472" y="14327"/>
                  <a:pt x="1480" y="14327"/>
                  <a:pt x="1480" y="14327"/>
                </a:cubicBezTo>
                <a:lnTo>
                  <a:pt x="17060" y="14327"/>
                </a:lnTo>
                <a:cubicBezTo>
                  <a:pt x="17359" y="14327"/>
                  <a:pt x="17651" y="14133"/>
                  <a:pt x="17869" y="13794"/>
                </a:cubicBezTo>
                <a:lnTo>
                  <a:pt x="21192" y="8582"/>
                </a:lnTo>
                <a:cubicBezTo>
                  <a:pt x="21433" y="8206"/>
                  <a:pt x="21564" y="7697"/>
                  <a:pt x="21564" y="7164"/>
                </a:cubicBezTo>
                <a:cubicBezTo>
                  <a:pt x="21549" y="6630"/>
                  <a:pt x="21418" y="6121"/>
                  <a:pt x="21185" y="5745"/>
                </a:cubicBezTo>
                <a:close/>
              </a:path>
            </a:pathLst>
          </a:custGeom>
          <a:solidFill>
            <a:schemeClr val="accent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pic>
        <p:nvPicPr>
          <p:cNvPr id="15" name="Graphic 16" descr="Stopwatch 75% with solid fill">
            <a:extLst>
              <a:ext uri="{FF2B5EF4-FFF2-40B4-BE49-F238E27FC236}">
                <a16:creationId xmlns:a16="http://schemas.microsoft.com/office/drawing/2014/main" id="{EFA69A15-3EAF-44C5-836F-A67A9A2FB3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23757" y="1490828"/>
            <a:ext cx="739056" cy="739056"/>
          </a:xfrm>
          <a:prstGeom prst="rect">
            <a:avLst/>
          </a:prstGeom>
        </p:spPr>
      </p:pic>
      <p:sp>
        <p:nvSpPr>
          <p:cNvPr id="16" name="TextBox 25">
            <a:extLst>
              <a:ext uri="{FF2B5EF4-FFF2-40B4-BE49-F238E27FC236}">
                <a16:creationId xmlns:a16="http://schemas.microsoft.com/office/drawing/2014/main" id="{9608646D-D256-462E-B6E2-EA2C614350F8}"/>
              </a:ext>
            </a:extLst>
          </p:cNvPr>
          <p:cNvSpPr txBox="1"/>
          <p:nvPr/>
        </p:nvSpPr>
        <p:spPr>
          <a:xfrm>
            <a:off x="1259523" y="1450983"/>
            <a:ext cx="755335" cy="76944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b="1" dirty="0">
                <a:solidFill>
                  <a:schemeClr val="accent4"/>
                </a:solidFill>
              </a:rPr>
              <a:t>01</a:t>
            </a:r>
          </a:p>
        </p:txBody>
      </p:sp>
      <p:sp>
        <p:nvSpPr>
          <p:cNvPr id="17" name="TextBox 26">
            <a:extLst>
              <a:ext uri="{FF2B5EF4-FFF2-40B4-BE49-F238E27FC236}">
                <a16:creationId xmlns:a16="http://schemas.microsoft.com/office/drawing/2014/main" id="{C287799F-C1B4-48F0-BCF8-FE5DF10EA998}"/>
              </a:ext>
            </a:extLst>
          </p:cNvPr>
          <p:cNvSpPr txBox="1"/>
          <p:nvPr/>
        </p:nvSpPr>
        <p:spPr>
          <a:xfrm>
            <a:off x="3809258" y="1450983"/>
            <a:ext cx="755335" cy="76944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b="1" dirty="0">
                <a:solidFill>
                  <a:schemeClr val="accent3"/>
                </a:solidFill>
              </a:rPr>
              <a:t>02</a:t>
            </a:r>
          </a:p>
        </p:txBody>
      </p:sp>
      <p:sp>
        <p:nvSpPr>
          <p:cNvPr id="18" name="TextBox 27">
            <a:extLst>
              <a:ext uri="{FF2B5EF4-FFF2-40B4-BE49-F238E27FC236}">
                <a16:creationId xmlns:a16="http://schemas.microsoft.com/office/drawing/2014/main" id="{BE5C12F5-E99B-4C2F-A3C8-8F9696A1619B}"/>
              </a:ext>
            </a:extLst>
          </p:cNvPr>
          <p:cNvSpPr txBox="1"/>
          <p:nvPr/>
        </p:nvSpPr>
        <p:spPr>
          <a:xfrm>
            <a:off x="6368615" y="1450983"/>
            <a:ext cx="755335" cy="76944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b="1" dirty="0">
                <a:solidFill>
                  <a:schemeClr val="accent6"/>
                </a:solidFill>
              </a:rPr>
              <a:t>03</a:t>
            </a:r>
          </a:p>
        </p:txBody>
      </p:sp>
      <p:sp>
        <p:nvSpPr>
          <p:cNvPr id="19" name="TextBox 28">
            <a:extLst>
              <a:ext uri="{FF2B5EF4-FFF2-40B4-BE49-F238E27FC236}">
                <a16:creationId xmlns:a16="http://schemas.microsoft.com/office/drawing/2014/main" id="{3B3E2B6B-6AAF-408B-8FD3-338001548ACF}"/>
              </a:ext>
            </a:extLst>
          </p:cNvPr>
          <p:cNvSpPr txBox="1"/>
          <p:nvPr/>
        </p:nvSpPr>
        <p:spPr>
          <a:xfrm>
            <a:off x="8927971" y="1450983"/>
            <a:ext cx="755335" cy="76944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b="1" dirty="0">
                <a:solidFill>
                  <a:schemeClr val="accent2"/>
                </a:solidFill>
              </a:rPr>
              <a:t>04</a:t>
            </a:r>
          </a:p>
        </p:txBody>
      </p:sp>
      <p:grpSp>
        <p:nvGrpSpPr>
          <p:cNvPr id="20" name="Group 19">
            <a:extLst>
              <a:ext uri="{FF2B5EF4-FFF2-40B4-BE49-F238E27FC236}">
                <a16:creationId xmlns:a16="http://schemas.microsoft.com/office/drawing/2014/main" id="{ADA2ED9F-67CF-4F13-BB3C-53649A17BF58}"/>
              </a:ext>
            </a:extLst>
          </p:cNvPr>
          <p:cNvGrpSpPr/>
          <p:nvPr/>
        </p:nvGrpSpPr>
        <p:grpSpPr>
          <a:xfrm>
            <a:off x="809507" y="3157586"/>
            <a:ext cx="2261940" cy="2705925"/>
            <a:chOff x="8884381" y="1282059"/>
            <a:chExt cx="2963676" cy="2705925"/>
          </a:xfrm>
        </p:grpSpPr>
        <p:sp>
          <p:nvSpPr>
            <p:cNvPr id="21" name="TextBox 20">
              <a:extLst>
                <a:ext uri="{FF2B5EF4-FFF2-40B4-BE49-F238E27FC236}">
                  <a16:creationId xmlns:a16="http://schemas.microsoft.com/office/drawing/2014/main" id="{B1BA2857-ADDC-4DF1-8701-F716B1C31FA8}"/>
                </a:ext>
              </a:extLst>
            </p:cNvPr>
            <p:cNvSpPr txBox="1"/>
            <p:nvPr/>
          </p:nvSpPr>
          <p:spPr>
            <a:xfrm>
              <a:off x="8921977" y="1282059"/>
              <a:ext cx="2926080" cy="646331"/>
            </a:xfrm>
            <a:prstGeom prst="rect">
              <a:avLst/>
            </a:prstGeom>
            <a:noFill/>
          </p:spPr>
          <p:txBody>
            <a:bodyPr wrap="square" lIns="0" rIns="0" rtlCol="0" anchor="b">
              <a:spAutoFit/>
            </a:bodyPr>
            <a:lstStyle/>
            <a:p>
              <a:r>
                <a:rPr lang="en-US" b="1" noProof="1">
                  <a:solidFill>
                    <a:schemeClr val="accent4"/>
                  </a:solidFill>
                </a:rPr>
                <a:t>Application Submission </a:t>
              </a:r>
            </a:p>
            <a:p>
              <a:r>
                <a:rPr lang="en-US" b="1" noProof="1">
                  <a:solidFill>
                    <a:schemeClr val="accent4"/>
                  </a:solidFill>
                </a:rPr>
                <a:t>&amp; Verification</a:t>
              </a:r>
            </a:p>
          </p:txBody>
        </p:sp>
        <p:sp>
          <p:nvSpPr>
            <p:cNvPr id="22" name="TextBox 21">
              <a:extLst>
                <a:ext uri="{FF2B5EF4-FFF2-40B4-BE49-F238E27FC236}">
                  <a16:creationId xmlns:a16="http://schemas.microsoft.com/office/drawing/2014/main" id="{3688BAE7-ECFF-44D8-B58A-8012178C31A6}"/>
                </a:ext>
              </a:extLst>
            </p:cNvPr>
            <p:cNvSpPr txBox="1"/>
            <p:nvPr/>
          </p:nvSpPr>
          <p:spPr>
            <a:xfrm>
              <a:off x="8884381" y="1925881"/>
              <a:ext cx="2926080" cy="2062103"/>
            </a:xfrm>
            <a:prstGeom prst="rect">
              <a:avLst/>
            </a:prstGeom>
            <a:noFill/>
          </p:spPr>
          <p:txBody>
            <a:bodyPr wrap="square" lIns="0" rIns="0" rtlCol="0" anchor="t">
              <a:spAutoFit/>
            </a:bodyPr>
            <a:lstStyle/>
            <a:p>
              <a:pPr marL="171450" indent="-171450" algn="just">
                <a:buFont typeface="Arial" panose="020B0604020202020204" pitchFamily="34" charset="0"/>
                <a:buChar char="•"/>
              </a:pPr>
              <a:r>
                <a:rPr lang="en-US" sz="1600" noProof="1">
                  <a:solidFill>
                    <a:schemeClr val="bg1">
                      <a:lumMod val="50000"/>
                    </a:schemeClr>
                  </a:solidFill>
                </a:rPr>
                <a:t>Submit application in Form 1 at Online Portal </a:t>
              </a:r>
            </a:p>
            <a:p>
              <a:pPr marL="171450" indent="-171450">
                <a:buFont typeface="Arial" panose="020B0604020202020204" pitchFamily="34" charset="0"/>
                <a:buChar char="•"/>
              </a:pPr>
              <a:r>
                <a:rPr lang="en-US" sz="1600" noProof="1">
                  <a:solidFill>
                    <a:schemeClr val="bg1">
                      <a:lumMod val="50000"/>
                    </a:schemeClr>
                  </a:solidFill>
                </a:rPr>
                <a:t>Evaluation by DISSC*</a:t>
              </a:r>
            </a:p>
            <a:p>
              <a:pPr marL="171450" indent="-171450">
                <a:buFont typeface="Arial" panose="020B0604020202020204" pitchFamily="34" charset="0"/>
                <a:buChar char="•"/>
              </a:pPr>
              <a:r>
                <a:rPr lang="en-US" sz="1600" noProof="1">
                  <a:solidFill>
                    <a:schemeClr val="bg1">
                      <a:lumMod val="50000"/>
                    </a:schemeClr>
                  </a:solidFill>
                </a:rPr>
                <a:t>Verification of details of land, activity proposed, etc by Directorate of Industries &amp; Commerce</a:t>
              </a:r>
            </a:p>
            <a:p>
              <a:pPr algn="just"/>
              <a:endParaRPr lang="en-US" sz="1600" noProof="1">
                <a:solidFill>
                  <a:schemeClr val="bg1">
                    <a:lumMod val="50000"/>
                  </a:schemeClr>
                </a:solidFill>
              </a:endParaRPr>
            </a:p>
          </p:txBody>
        </p:sp>
      </p:grpSp>
      <p:grpSp>
        <p:nvGrpSpPr>
          <p:cNvPr id="23" name="Group 22">
            <a:extLst>
              <a:ext uri="{FF2B5EF4-FFF2-40B4-BE49-F238E27FC236}">
                <a16:creationId xmlns:a16="http://schemas.microsoft.com/office/drawing/2014/main" id="{08F33B38-3CB9-4660-B6F7-424485FE1E92}"/>
              </a:ext>
            </a:extLst>
          </p:cNvPr>
          <p:cNvGrpSpPr/>
          <p:nvPr/>
        </p:nvGrpSpPr>
        <p:grpSpPr>
          <a:xfrm>
            <a:off x="3387935" y="3157586"/>
            <a:ext cx="2412524" cy="2919070"/>
            <a:chOff x="8921977" y="1282059"/>
            <a:chExt cx="2926080" cy="2919070"/>
          </a:xfrm>
        </p:grpSpPr>
        <p:sp>
          <p:nvSpPr>
            <p:cNvPr id="24" name="TextBox 23">
              <a:extLst>
                <a:ext uri="{FF2B5EF4-FFF2-40B4-BE49-F238E27FC236}">
                  <a16:creationId xmlns:a16="http://schemas.microsoft.com/office/drawing/2014/main" id="{D079F2E3-2514-40DC-979E-9EFF0FF2BAF8}"/>
                </a:ext>
              </a:extLst>
            </p:cNvPr>
            <p:cNvSpPr txBox="1"/>
            <p:nvPr/>
          </p:nvSpPr>
          <p:spPr>
            <a:xfrm>
              <a:off x="8921977" y="1282059"/>
              <a:ext cx="2926080" cy="369332"/>
            </a:xfrm>
            <a:prstGeom prst="rect">
              <a:avLst/>
            </a:prstGeom>
            <a:noFill/>
          </p:spPr>
          <p:txBody>
            <a:bodyPr wrap="square" lIns="0" rIns="0" rtlCol="0" anchor="t">
              <a:spAutoFit/>
            </a:bodyPr>
            <a:lstStyle/>
            <a:p>
              <a:r>
                <a:rPr lang="en-US" b="1" noProof="1">
                  <a:solidFill>
                    <a:schemeClr val="accent3"/>
                  </a:solidFill>
                </a:rPr>
                <a:t>Placed before Committee</a:t>
              </a:r>
            </a:p>
          </p:txBody>
        </p:sp>
        <p:sp>
          <p:nvSpPr>
            <p:cNvPr id="25" name="TextBox 24">
              <a:extLst>
                <a:ext uri="{FF2B5EF4-FFF2-40B4-BE49-F238E27FC236}">
                  <a16:creationId xmlns:a16="http://schemas.microsoft.com/office/drawing/2014/main" id="{7DAA613D-DF84-44C0-AD28-54C42E8CBFB2}"/>
                </a:ext>
              </a:extLst>
            </p:cNvPr>
            <p:cNvSpPr txBox="1"/>
            <p:nvPr/>
          </p:nvSpPr>
          <p:spPr>
            <a:xfrm>
              <a:off x="8921977" y="1892805"/>
              <a:ext cx="2926080" cy="2308324"/>
            </a:xfrm>
            <a:prstGeom prst="rect">
              <a:avLst/>
            </a:prstGeom>
            <a:noFill/>
          </p:spPr>
          <p:txBody>
            <a:bodyPr wrap="square" lIns="0" rIns="0" rtlCol="0" anchor="t">
              <a:spAutoFit/>
            </a:bodyPr>
            <a:lstStyle/>
            <a:p>
              <a:r>
                <a:rPr lang="en-US" sz="1600" noProof="1">
                  <a:solidFill>
                    <a:schemeClr val="bg1">
                      <a:lumMod val="50000"/>
                    </a:schemeClr>
                  </a:solidFill>
                </a:rPr>
                <a:t>Committee comprising Government Secretaries of :</a:t>
              </a:r>
            </a:p>
            <a:p>
              <a:pPr marL="285750" indent="-285750" algn="just">
                <a:buFont typeface="Arial" panose="020B0604020202020204" pitchFamily="34" charset="0"/>
                <a:buChar char="•"/>
              </a:pPr>
              <a:r>
                <a:rPr lang="en-US" sz="1600" noProof="1">
                  <a:solidFill>
                    <a:schemeClr val="bg1">
                      <a:lumMod val="50000"/>
                    </a:schemeClr>
                  </a:solidFill>
                </a:rPr>
                <a:t>Industries</a:t>
              </a:r>
            </a:p>
            <a:p>
              <a:pPr marL="285750" indent="-285750" algn="just">
                <a:buFont typeface="Arial" panose="020B0604020202020204" pitchFamily="34" charset="0"/>
                <a:buChar char="•"/>
              </a:pPr>
              <a:r>
                <a:rPr lang="en-US" sz="1600" noProof="1">
                  <a:solidFill>
                    <a:schemeClr val="bg1">
                      <a:lumMod val="50000"/>
                    </a:schemeClr>
                  </a:solidFill>
                </a:rPr>
                <a:t>Finance</a:t>
              </a:r>
            </a:p>
            <a:p>
              <a:pPr marL="285750" indent="-285750" algn="just">
                <a:buFont typeface="Arial" panose="020B0604020202020204" pitchFamily="34" charset="0"/>
                <a:buChar char="•"/>
              </a:pPr>
              <a:r>
                <a:rPr lang="en-US" sz="1600" noProof="1">
                  <a:solidFill>
                    <a:schemeClr val="bg1">
                      <a:lumMod val="50000"/>
                    </a:schemeClr>
                  </a:solidFill>
                </a:rPr>
                <a:t>Revenue</a:t>
              </a:r>
            </a:p>
            <a:p>
              <a:pPr marL="285750" indent="-285750">
                <a:buFont typeface="Arial" panose="020B0604020202020204" pitchFamily="34" charset="0"/>
                <a:buChar char="•"/>
              </a:pPr>
              <a:r>
                <a:rPr lang="en-US" sz="1600" noProof="1">
                  <a:solidFill>
                    <a:schemeClr val="bg1">
                      <a:lumMod val="50000"/>
                    </a:schemeClr>
                  </a:solidFill>
                </a:rPr>
                <a:t>Local Self Government </a:t>
              </a:r>
            </a:p>
            <a:p>
              <a:pPr marL="285750" indent="-285750" algn="just">
                <a:buFont typeface="Arial" panose="020B0604020202020204" pitchFamily="34" charset="0"/>
                <a:buChar char="•"/>
              </a:pPr>
              <a:r>
                <a:rPr lang="en-US" sz="1600" noProof="1">
                  <a:solidFill>
                    <a:schemeClr val="bg1">
                      <a:lumMod val="50000"/>
                    </a:schemeClr>
                  </a:solidFill>
                </a:rPr>
                <a:t>Water Resources</a:t>
              </a:r>
            </a:p>
            <a:p>
              <a:pPr marL="285750" indent="-285750" algn="just">
                <a:buFont typeface="Arial" panose="020B0604020202020204" pitchFamily="34" charset="0"/>
                <a:buChar char="•"/>
              </a:pPr>
              <a:r>
                <a:rPr lang="en-US" sz="1600" noProof="1">
                  <a:solidFill>
                    <a:schemeClr val="bg1">
                      <a:lumMod val="50000"/>
                    </a:schemeClr>
                  </a:solidFill>
                </a:rPr>
                <a:t>Power</a:t>
              </a:r>
            </a:p>
            <a:p>
              <a:pPr marL="285750" indent="-285750" algn="just">
                <a:buFont typeface="Arial" panose="020B0604020202020204" pitchFamily="34" charset="0"/>
                <a:buChar char="•"/>
              </a:pPr>
              <a:r>
                <a:rPr lang="en-US" sz="1600" noProof="1">
                  <a:solidFill>
                    <a:schemeClr val="bg1">
                      <a:lumMod val="50000"/>
                    </a:schemeClr>
                  </a:solidFill>
                </a:rPr>
                <a:t>Environment</a:t>
              </a:r>
            </a:p>
          </p:txBody>
        </p:sp>
      </p:grpSp>
      <p:grpSp>
        <p:nvGrpSpPr>
          <p:cNvPr id="26" name="Group 25">
            <a:extLst>
              <a:ext uri="{FF2B5EF4-FFF2-40B4-BE49-F238E27FC236}">
                <a16:creationId xmlns:a16="http://schemas.microsoft.com/office/drawing/2014/main" id="{0C1552E1-D4D3-4BA3-B298-1D0665B49884}"/>
              </a:ext>
            </a:extLst>
          </p:cNvPr>
          <p:cNvGrpSpPr/>
          <p:nvPr/>
        </p:nvGrpSpPr>
        <p:grpSpPr>
          <a:xfrm>
            <a:off x="5947292" y="3157586"/>
            <a:ext cx="2559356" cy="2213482"/>
            <a:chOff x="8921977" y="1282059"/>
            <a:chExt cx="2926080" cy="2213482"/>
          </a:xfrm>
        </p:grpSpPr>
        <p:sp>
          <p:nvSpPr>
            <p:cNvPr id="27" name="TextBox 26">
              <a:extLst>
                <a:ext uri="{FF2B5EF4-FFF2-40B4-BE49-F238E27FC236}">
                  <a16:creationId xmlns:a16="http://schemas.microsoft.com/office/drawing/2014/main" id="{A35D484E-ACAB-47FD-9E41-192628B275B0}"/>
                </a:ext>
              </a:extLst>
            </p:cNvPr>
            <p:cNvSpPr txBox="1"/>
            <p:nvPr/>
          </p:nvSpPr>
          <p:spPr>
            <a:xfrm>
              <a:off x="8921977" y="1282059"/>
              <a:ext cx="2926080" cy="369332"/>
            </a:xfrm>
            <a:prstGeom prst="rect">
              <a:avLst/>
            </a:prstGeom>
            <a:noFill/>
          </p:spPr>
          <p:txBody>
            <a:bodyPr wrap="square" lIns="0" rIns="0" rtlCol="0" anchor="t">
              <a:spAutoFit/>
            </a:bodyPr>
            <a:lstStyle/>
            <a:p>
              <a:r>
                <a:rPr lang="en-US" b="1" noProof="1">
                  <a:solidFill>
                    <a:schemeClr val="accent6"/>
                  </a:solidFill>
                </a:rPr>
                <a:t>Evaluation by Committee</a:t>
              </a:r>
            </a:p>
          </p:txBody>
        </p:sp>
        <p:sp>
          <p:nvSpPr>
            <p:cNvPr id="28" name="TextBox 27">
              <a:extLst>
                <a:ext uri="{FF2B5EF4-FFF2-40B4-BE49-F238E27FC236}">
                  <a16:creationId xmlns:a16="http://schemas.microsoft.com/office/drawing/2014/main" id="{359F6ACF-2D5C-47A9-AD85-CC3AF78FD9BE}"/>
                </a:ext>
              </a:extLst>
            </p:cNvPr>
            <p:cNvSpPr txBox="1"/>
            <p:nvPr/>
          </p:nvSpPr>
          <p:spPr>
            <a:xfrm>
              <a:off x="8921977" y="1925881"/>
              <a:ext cx="2926080" cy="1569660"/>
            </a:xfrm>
            <a:prstGeom prst="rect">
              <a:avLst/>
            </a:prstGeom>
            <a:noFill/>
          </p:spPr>
          <p:txBody>
            <a:bodyPr wrap="square" lIns="0" rIns="0" rtlCol="0" anchor="t">
              <a:spAutoFit/>
            </a:bodyPr>
            <a:lstStyle/>
            <a:p>
              <a:pPr algn="just"/>
              <a:r>
                <a:rPr lang="en-US" sz="1600" noProof="1">
                  <a:solidFill>
                    <a:schemeClr val="bg1">
                      <a:lumMod val="50000"/>
                    </a:schemeClr>
                  </a:solidFill>
                </a:rPr>
                <a:t>Committee will check:</a:t>
              </a:r>
            </a:p>
            <a:p>
              <a:pPr marL="171450" indent="-171450" algn="just">
                <a:buFont typeface="Arial" panose="020B0604020202020204" pitchFamily="34" charset="0"/>
                <a:buChar char="•"/>
              </a:pPr>
              <a:r>
                <a:rPr lang="en-US" sz="1600" noProof="1">
                  <a:solidFill>
                    <a:schemeClr val="bg1">
                      <a:lumMod val="50000"/>
                    </a:schemeClr>
                  </a:solidFill>
                </a:rPr>
                <a:t>Suitability of the land</a:t>
              </a:r>
            </a:p>
            <a:p>
              <a:pPr marL="171450" indent="-171450" algn="just">
                <a:buFont typeface="Arial" panose="020B0604020202020204" pitchFamily="34" charset="0"/>
                <a:buChar char="•"/>
              </a:pPr>
              <a:r>
                <a:rPr lang="en-US" sz="1600" noProof="1">
                  <a:solidFill>
                    <a:schemeClr val="bg1">
                      <a:lumMod val="50000"/>
                    </a:schemeClr>
                  </a:solidFill>
                </a:rPr>
                <a:t>Accessibility</a:t>
              </a:r>
            </a:p>
            <a:p>
              <a:pPr marL="171450" indent="-171450" algn="just">
                <a:buFont typeface="Arial" panose="020B0604020202020204" pitchFamily="34" charset="0"/>
                <a:buChar char="•"/>
              </a:pPr>
              <a:r>
                <a:rPr lang="en-US" sz="1600" noProof="1">
                  <a:solidFill>
                    <a:schemeClr val="bg1">
                      <a:lumMod val="50000"/>
                    </a:schemeClr>
                  </a:solidFill>
                </a:rPr>
                <a:t>Power and water availability</a:t>
              </a:r>
            </a:p>
            <a:p>
              <a:pPr marL="171450" indent="-171450" algn="just">
                <a:buFont typeface="Arial" panose="020B0604020202020204" pitchFamily="34" charset="0"/>
                <a:buChar char="•"/>
              </a:pPr>
              <a:r>
                <a:rPr lang="en-US" sz="1600" noProof="1">
                  <a:solidFill>
                    <a:schemeClr val="bg1">
                      <a:lumMod val="50000"/>
                    </a:schemeClr>
                  </a:solidFill>
                </a:rPr>
                <a:t>Financial &amp; technical capability of applicant </a:t>
              </a:r>
            </a:p>
          </p:txBody>
        </p:sp>
      </p:grpSp>
      <p:grpSp>
        <p:nvGrpSpPr>
          <p:cNvPr id="29" name="Group 28">
            <a:extLst>
              <a:ext uri="{FF2B5EF4-FFF2-40B4-BE49-F238E27FC236}">
                <a16:creationId xmlns:a16="http://schemas.microsoft.com/office/drawing/2014/main" id="{F03AA6B3-4FCE-4448-BF0E-942B6362E665}"/>
              </a:ext>
            </a:extLst>
          </p:cNvPr>
          <p:cNvGrpSpPr/>
          <p:nvPr/>
        </p:nvGrpSpPr>
        <p:grpSpPr>
          <a:xfrm>
            <a:off x="8653481" y="3157584"/>
            <a:ext cx="2729012" cy="1216511"/>
            <a:chOff x="8921977" y="1559058"/>
            <a:chExt cx="2926080" cy="706377"/>
          </a:xfrm>
        </p:grpSpPr>
        <p:sp>
          <p:nvSpPr>
            <p:cNvPr id="30" name="TextBox 29">
              <a:extLst>
                <a:ext uri="{FF2B5EF4-FFF2-40B4-BE49-F238E27FC236}">
                  <a16:creationId xmlns:a16="http://schemas.microsoft.com/office/drawing/2014/main" id="{A5E93017-96A3-41CB-973B-A18A3B68733D}"/>
                </a:ext>
              </a:extLst>
            </p:cNvPr>
            <p:cNvSpPr txBox="1"/>
            <p:nvPr/>
          </p:nvSpPr>
          <p:spPr>
            <a:xfrm>
              <a:off x="8921977" y="1559058"/>
              <a:ext cx="2926080" cy="214456"/>
            </a:xfrm>
            <a:prstGeom prst="rect">
              <a:avLst/>
            </a:prstGeom>
            <a:noFill/>
          </p:spPr>
          <p:txBody>
            <a:bodyPr wrap="square" lIns="0" rIns="0" rtlCol="0" anchor="t">
              <a:spAutoFit/>
            </a:bodyPr>
            <a:lstStyle/>
            <a:p>
              <a:r>
                <a:rPr lang="en-US" b="1" noProof="1">
                  <a:solidFill>
                    <a:schemeClr val="accent2"/>
                  </a:solidFill>
                </a:rPr>
                <a:t>Issual of Permit</a:t>
              </a:r>
            </a:p>
          </p:txBody>
        </p:sp>
        <p:sp>
          <p:nvSpPr>
            <p:cNvPr id="31" name="TextBox 30">
              <a:extLst>
                <a:ext uri="{FF2B5EF4-FFF2-40B4-BE49-F238E27FC236}">
                  <a16:creationId xmlns:a16="http://schemas.microsoft.com/office/drawing/2014/main" id="{C280FA14-C765-41FD-88F6-CA632449E817}"/>
                </a:ext>
              </a:extLst>
            </p:cNvPr>
            <p:cNvSpPr txBox="1"/>
            <p:nvPr/>
          </p:nvSpPr>
          <p:spPr>
            <a:xfrm>
              <a:off x="8921977" y="1925881"/>
              <a:ext cx="2926080" cy="339554"/>
            </a:xfrm>
            <a:prstGeom prst="rect">
              <a:avLst/>
            </a:prstGeom>
            <a:noFill/>
          </p:spPr>
          <p:txBody>
            <a:bodyPr wrap="square" lIns="0" rIns="0" rtlCol="0" anchor="t">
              <a:spAutoFit/>
            </a:bodyPr>
            <a:lstStyle/>
            <a:p>
              <a:r>
                <a:rPr lang="en-US" sz="1600" noProof="1">
                  <a:solidFill>
                    <a:schemeClr val="bg1">
                      <a:lumMod val="50000"/>
                    </a:schemeClr>
                  </a:solidFill>
                </a:rPr>
                <a:t>Dispose of the applications within 30 days of receipt</a:t>
              </a:r>
            </a:p>
          </p:txBody>
        </p:sp>
      </p:grpSp>
      <p:pic>
        <p:nvPicPr>
          <p:cNvPr id="33" name="Graphic 32" descr="Document with solid fill">
            <a:extLst>
              <a:ext uri="{FF2B5EF4-FFF2-40B4-BE49-F238E27FC236}">
                <a16:creationId xmlns:a16="http://schemas.microsoft.com/office/drawing/2014/main" id="{89FE6136-6D29-41A5-9B81-A515339F78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88403" y="1450983"/>
            <a:ext cx="736922" cy="736922"/>
          </a:xfrm>
          <a:prstGeom prst="rect">
            <a:avLst/>
          </a:prstGeom>
        </p:spPr>
      </p:pic>
      <p:pic>
        <p:nvPicPr>
          <p:cNvPr id="35" name="Graphic 34" descr="Magnifying glass with solid fill">
            <a:extLst>
              <a:ext uri="{FF2B5EF4-FFF2-40B4-BE49-F238E27FC236}">
                <a16:creationId xmlns:a16="http://schemas.microsoft.com/office/drawing/2014/main" id="{24F5AA92-C644-472F-96BD-6110968EFD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21931" y="1441776"/>
            <a:ext cx="755335" cy="755335"/>
          </a:xfrm>
          <a:prstGeom prst="rect">
            <a:avLst/>
          </a:prstGeom>
        </p:spPr>
      </p:pic>
      <p:pic>
        <p:nvPicPr>
          <p:cNvPr id="38" name="Graphic 37" descr="Diploma with solid fill">
            <a:extLst>
              <a:ext uri="{FF2B5EF4-FFF2-40B4-BE49-F238E27FC236}">
                <a16:creationId xmlns:a16="http://schemas.microsoft.com/office/drawing/2014/main" id="{DA4F566E-2ACF-4C95-B144-7E16ACF45B3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955492" y="1362243"/>
            <a:ext cx="914400" cy="914400"/>
          </a:xfrm>
          <a:prstGeom prst="rect">
            <a:avLst/>
          </a:prstGeom>
        </p:spPr>
      </p:pic>
      <p:sp>
        <p:nvSpPr>
          <p:cNvPr id="39" name="Arrow: Left-Right 38">
            <a:extLst>
              <a:ext uri="{FF2B5EF4-FFF2-40B4-BE49-F238E27FC236}">
                <a16:creationId xmlns:a16="http://schemas.microsoft.com/office/drawing/2014/main" id="{1652BE4E-63D1-4072-80E6-28ABA2233D79}"/>
              </a:ext>
            </a:extLst>
          </p:cNvPr>
          <p:cNvSpPr/>
          <p:nvPr/>
        </p:nvSpPr>
        <p:spPr>
          <a:xfrm>
            <a:off x="729343" y="5952222"/>
            <a:ext cx="10896600" cy="768255"/>
          </a:xfrm>
          <a:prstGeom prst="lef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30  Days of receipt of Application</a:t>
            </a:r>
          </a:p>
        </p:txBody>
      </p:sp>
      <p:sp>
        <p:nvSpPr>
          <p:cNvPr id="32" name="TextBox 31">
            <a:extLst>
              <a:ext uri="{FF2B5EF4-FFF2-40B4-BE49-F238E27FC236}">
                <a16:creationId xmlns:a16="http://schemas.microsoft.com/office/drawing/2014/main" id="{F9F057D2-A2BF-44B1-AE5F-13658C1777A7}"/>
              </a:ext>
            </a:extLst>
          </p:cNvPr>
          <p:cNvSpPr txBox="1"/>
          <p:nvPr/>
        </p:nvSpPr>
        <p:spPr>
          <a:xfrm>
            <a:off x="1926130" y="6535834"/>
            <a:ext cx="6096000" cy="307777"/>
          </a:xfrm>
          <a:prstGeom prst="rect">
            <a:avLst/>
          </a:prstGeom>
          <a:noFill/>
        </p:spPr>
        <p:txBody>
          <a:bodyPr wrap="square">
            <a:spAutoFit/>
          </a:bodyPr>
          <a:lstStyle/>
          <a:p>
            <a:r>
              <a:rPr lang="en-US" sz="1400" i="1" noProof="1">
                <a:solidFill>
                  <a:schemeClr val="bg1">
                    <a:lumMod val="50000"/>
                  </a:schemeClr>
                </a:solidFill>
              </a:rPr>
              <a:t>*District Industrial Site Selection Comittee</a:t>
            </a:r>
            <a:endParaRPr lang="en-US" sz="1400" i="1" dirty="0"/>
          </a:p>
        </p:txBody>
      </p:sp>
    </p:spTree>
    <p:extLst>
      <p:ext uri="{BB962C8B-B14F-4D97-AF65-F5344CB8AC3E}">
        <p14:creationId xmlns:p14="http://schemas.microsoft.com/office/powerpoint/2010/main" val="484894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37FA6-E1F4-482C-AF65-4AB568315103}"/>
              </a:ext>
            </a:extLst>
          </p:cNvPr>
          <p:cNvSpPr>
            <a:spLocks noGrp="1"/>
          </p:cNvSpPr>
          <p:nvPr>
            <p:ph type="title"/>
          </p:nvPr>
        </p:nvSpPr>
        <p:spPr/>
        <p:txBody>
          <a:bodyPr/>
          <a:lstStyle/>
          <a:p>
            <a:r>
              <a:rPr lang="en-US" dirty="0">
                <a:solidFill>
                  <a:srgbClr val="2C6CBC"/>
                </a:solidFill>
              </a:rPr>
              <a:t>Document checklist for Application</a:t>
            </a:r>
          </a:p>
        </p:txBody>
      </p:sp>
      <p:sp>
        <p:nvSpPr>
          <p:cNvPr id="3" name="Content Placeholder 2">
            <a:extLst>
              <a:ext uri="{FF2B5EF4-FFF2-40B4-BE49-F238E27FC236}">
                <a16:creationId xmlns:a16="http://schemas.microsoft.com/office/drawing/2014/main" id="{E19A2B14-BAA2-43A9-80D8-CEC8B859A0AA}"/>
              </a:ext>
            </a:extLst>
          </p:cNvPr>
          <p:cNvSpPr>
            <a:spLocks noGrp="1"/>
          </p:cNvSpPr>
          <p:nvPr>
            <p:ph idx="1"/>
          </p:nvPr>
        </p:nvSpPr>
        <p:spPr>
          <a:xfrm>
            <a:off x="559904" y="1110007"/>
            <a:ext cx="4360439" cy="5141706"/>
          </a:xfrm>
        </p:spPr>
        <p:txBody>
          <a:bodyPr anchor="ctr">
            <a:normAutofit/>
          </a:bodyPr>
          <a:lstStyle/>
          <a:p>
            <a:pPr marL="0" indent="0">
              <a:buNone/>
            </a:pPr>
            <a:r>
              <a:rPr lang="en-US" sz="3600" dirty="0"/>
              <a:t>Documents to be submitted along with the application for Private Industrial Estate Developer Permit</a:t>
            </a:r>
          </a:p>
        </p:txBody>
      </p:sp>
      <p:sp>
        <p:nvSpPr>
          <p:cNvPr id="4" name="Rectangle: Rounded Corners 3">
            <a:extLst>
              <a:ext uri="{FF2B5EF4-FFF2-40B4-BE49-F238E27FC236}">
                <a16:creationId xmlns:a16="http://schemas.microsoft.com/office/drawing/2014/main" id="{093ACBCE-919C-4D28-BF44-C11E5A2B92D6}"/>
              </a:ext>
            </a:extLst>
          </p:cNvPr>
          <p:cNvSpPr/>
          <p:nvPr/>
        </p:nvSpPr>
        <p:spPr>
          <a:xfrm>
            <a:off x="5072743" y="1208314"/>
            <a:ext cx="6738257" cy="707572"/>
          </a:xfrm>
          <a:prstGeom prst="roundRect">
            <a:avLst/>
          </a:prstGeom>
          <a:solidFill>
            <a:srgbClr val="030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t>Board Resolution authorizing the applicant to apply for the scheme</a:t>
            </a:r>
          </a:p>
        </p:txBody>
      </p:sp>
      <p:sp>
        <p:nvSpPr>
          <p:cNvPr id="5" name="Rectangle: Rounded Corners 4">
            <a:extLst>
              <a:ext uri="{FF2B5EF4-FFF2-40B4-BE49-F238E27FC236}">
                <a16:creationId xmlns:a16="http://schemas.microsoft.com/office/drawing/2014/main" id="{EB5688F3-9788-499E-A69A-E9939EB568B8}"/>
              </a:ext>
            </a:extLst>
          </p:cNvPr>
          <p:cNvSpPr/>
          <p:nvPr/>
        </p:nvSpPr>
        <p:spPr>
          <a:xfrm>
            <a:off x="5072743" y="2013857"/>
            <a:ext cx="6738257" cy="707572"/>
          </a:xfrm>
          <a:prstGeom prst="roundRect">
            <a:avLst/>
          </a:prstGeom>
          <a:solidFill>
            <a:srgbClr val="023E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bg1"/>
                </a:solidFill>
              </a:rPr>
              <a:t>Registration Certificate of the Company/ Partnership Deed</a:t>
            </a:r>
          </a:p>
        </p:txBody>
      </p:sp>
      <p:sp>
        <p:nvSpPr>
          <p:cNvPr id="6" name="Rectangle: Rounded Corners 5">
            <a:extLst>
              <a:ext uri="{FF2B5EF4-FFF2-40B4-BE49-F238E27FC236}">
                <a16:creationId xmlns:a16="http://schemas.microsoft.com/office/drawing/2014/main" id="{28C03848-A5CC-4238-947B-A2095B911C33}"/>
              </a:ext>
            </a:extLst>
          </p:cNvPr>
          <p:cNvSpPr/>
          <p:nvPr/>
        </p:nvSpPr>
        <p:spPr>
          <a:xfrm>
            <a:off x="5072743" y="2819400"/>
            <a:ext cx="6738257" cy="707572"/>
          </a:xfrm>
          <a:prstGeom prst="roundRect">
            <a:avLst/>
          </a:prstGeom>
          <a:solidFill>
            <a:srgbClr val="007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bg1"/>
                </a:solidFill>
              </a:rPr>
              <a:t>Memorandum &amp; Articles of Association</a:t>
            </a:r>
          </a:p>
        </p:txBody>
      </p:sp>
      <p:sp>
        <p:nvSpPr>
          <p:cNvPr id="7" name="Rectangle: Rounded Corners 6">
            <a:extLst>
              <a:ext uri="{FF2B5EF4-FFF2-40B4-BE49-F238E27FC236}">
                <a16:creationId xmlns:a16="http://schemas.microsoft.com/office/drawing/2014/main" id="{4342BF57-13F2-4C30-876E-82DC34C86F7B}"/>
              </a:ext>
            </a:extLst>
          </p:cNvPr>
          <p:cNvSpPr/>
          <p:nvPr/>
        </p:nvSpPr>
        <p:spPr>
          <a:xfrm>
            <a:off x="5072743" y="3624943"/>
            <a:ext cx="6738257" cy="707572"/>
          </a:xfrm>
          <a:prstGeom prst="roundRect">
            <a:avLst/>
          </a:prstGeom>
          <a:solidFill>
            <a:srgbClr val="009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bg1"/>
                </a:solidFill>
              </a:rPr>
              <a:t>PAN of Firm/ Entity</a:t>
            </a:r>
          </a:p>
        </p:txBody>
      </p:sp>
      <p:sp>
        <p:nvSpPr>
          <p:cNvPr id="8" name="Rectangle: Rounded Corners 7">
            <a:extLst>
              <a:ext uri="{FF2B5EF4-FFF2-40B4-BE49-F238E27FC236}">
                <a16:creationId xmlns:a16="http://schemas.microsoft.com/office/drawing/2014/main" id="{77BEA80D-D7CC-425E-9E36-2542CD4DBF95}"/>
              </a:ext>
            </a:extLst>
          </p:cNvPr>
          <p:cNvSpPr/>
          <p:nvPr/>
        </p:nvSpPr>
        <p:spPr>
          <a:xfrm>
            <a:off x="5072743" y="4430485"/>
            <a:ext cx="6738257" cy="2293613"/>
          </a:xfrm>
          <a:prstGeom prst="roundRect">
            <a:avLst/>
          </a:prstGeom>
          <a:solidFill>
            <a:srgbClr val="00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b="1" dirty="0">
                <a:solidFill>
                  <a:schemeClr val="bg1"/>
                </a:solidFill>
              </a:rPr>
              <a:t>Land Documents </a:t>
            </a:r>
          </a:p>
          <a:p>
            <a:pPr marL="285750" indent="-285750" algn="just">
              <a:buFont typeface="Arial" panose="020B0604020202020204" pitchFamily="34" charset="0"/>
              <a:buChar char="•"/>
            </a:pPr>
            <a:r>
              <a:rPr lang="en-US" dirty="0">
                <a:solidFill>
                  <a:schemeClr val="bg1"/>
                </a:solidFill>
              </a:rPr>
              <a:t>Title &amp; prior deeds</a:t>
            </a:r>
          </a:p>
          <a:p>
            <a:pPr marL="285750" indent="-285750" algn="just">
              <a:buFont typeface="Arial" panose="020B0604020202020204" pitchFamily="34" charset="0"/>
              <a:buChar char="•"/>
            </a:pPr>
            <a:r>
              <a:rPr lang="en-US" dirty="0">
                <a:solidFill>
                  <a:schemeClr val="bg1"/>
                </a:solidFill>
              </a:rPr>
              <a:t>encumbrance certificate</a:t>
            </a:r>
          </a:p>
          <a:p>
            <a:pPr marL="285750" indent="-285750" algn="just">
              <a:buFont typeface="Arial" panose="020B0604020202020204" pitchFamily="34" charset="0"/>
              <a:buChar char="•"/>
            </a:pPr>
            <a:r>
              <a:rPr lang="en-US" dirty="0">
                <a:solidFill>
                  <a:schemeClr val="bg1"/>
                </a:solidFill>
              </a:rPr>
              <a:t>latest Land tax receipt</a:t>
            </a:r>
          </a:p>
          <a:p>
            <a:pPr marL="285750" indent="-285750" algn="just">
              <a:buFont typeface="Arial" panose="020B0604020202020204" pitchFamily="34" charset="0"/>
              <a:buChar char="•"/>
            </a:pPr>
            <a:r>
              <a:rPr lang="en-US" dirty="0">
                <a:solidFill>
                  <a:schemeClr val="bg1"/>
                </a:solidFill>
              </a:rPr>
              <a:t>Site Plan of the land showing the Survey Nos. &amp; extent</a:t>
            </a:r>
          </a:p>
          <a:p>
            <a:pPr marL="285750" indent="-285750" algn="just">
              <a:buFont typeface="Arial" panose="020B0604020202020204" pitchFamily="34" charset="0"/>
              <a:buChar char="•"/>
            </a:pPr>
            <a:r>
              <a:rPr lang="en-US" dirty="0">
                <a:solidFill>
                  <a:schemeClr val="bg1"/>
                </a:solidFill>
              </a:rPr>
              <a:t>Location certificate</a:t>
            </a:r>
          </a:p>
        </p:txBody>
      </p:sp>
    </p:spTree>
    <p:extLst>
      <p:ext uri="{BB962C8B-B14F-4D97-AF65-F5344CB8AC3E}">
        <p14:creationId xmlns:p14="http://schemas.microsoft.com/office/powerpoint/2010/main" val="29502239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6963E-26C3-497E-BD74-CCE2DFDA0E5C}"/>
              </a:ext>
            </a:extLst>
          </p:cNvPr>
          <p:cNvSpPr>
            <a:spLocks noGrp="1"/>
          </p:cNvSpPr>
          <p:nvPr>
            <p:ph type="title"/>
          </p:nvPr>
        </p:nvSpPr>
        <p:spPr/>
        <p:txBody>
          <a:bodyPr>
            <a:normAutofit/>
          </a:bodyPr>
          <a:lstStyle/>
          <a:p>
            <a:r>
              <a:rPr lang="en-US" dirty="0">
                <a:solidFill>
                  <a:srgbClr val="2C6CBC"/>
                </a:solidFill>
              </a:rPr>
              <a:t>Online Application Portal</a:t>
            </a:r>
          </a:p>
        </p:txBody>
      </p:sp>
      <p:sp>
        <p:nvSpPr>
          <p:cNvPr id="3" name="Content Placeholder 2">
            <a:extLst>
              <a:ext uri="{FF2B5EF4-FFF2-40B4-BE49-F238E27FC236}">
                <a16:creationId xmlns:a16="http://schemas.microsoft.com/office/drawing/2014/main" id="{49B99072-011B-4235-A024-147A4957B98B}"/>
              </a:ext>
            </a:extLst>
          </p:cNvPr>
          <p:cNvSpPr>
            <a:spLocks noGrp="1"/>
          </p:cNvSpPr>
          <p:nvPr>
            <p:ph idx="1"/>
          </p:nvPr>
        </p:nvSpPr>
        <p:spPr>
          <a:xfrm>
            <a:off x="559904" y="6274134"/>
            <a:ext cx="11168268" cy="583866"/>
          </a:xfrm>
        </p:spPr>
        <p:txBody>
          <a:bodyPr>
            <a:normAutofit/>
          </a:bodyPr>
          <a:lstStyle/>
          <a:p>
            <a:pPr marL="0" indent="0" algn="ctr">
              <a:buNone/>
            </a:pPr>
            <a:r>
              <a:rPr lang="en-US" b="1" dirty="0">
                <a:solidFill>
                  <a:srgbClr val="2C6CBC"/>
                </a:solidFill>
              </a:rPr>
              <a:t>https://pie.industry.kerala.gov.in/</a:t>
            </a:r>
          </a:p>
        </p:txBody>
      </p:sp>
      <p:pic>
        <p:nvPicPr>
          <p:cNvPr id="5" name="Picture 4">
            <a:extLst>
              <a:ext uri="{FF2B5EF4-FFF2-40B4-BE49-F238E27FC236}">
                <a16:creationId xmlns:a16="http://schemas.microsoft.com/office/drawing/2014/main" id="{4AB83BF2-16E9-4793-B515-7F456ABBDD6A}"/>
              </a:ext>
            </a:extLst>
          </p:cNvPr>
          <p:cNvPicPr>
            <a:picLocks noChangeAspect="1"/>
          </p:cNvPicPr>
          <p:nvPr/>
        </p:nvPicPr>
        <p:blipFill>
          <a:blip r:embed="rId2"/>
          <a:stretch>
            <a:fillRect/>
          </a:stretch>
        </p:blipFill>
        <p:spPr>
          <a:xfrm>
            <a:off x="896883" y="1013791"/>
            <a:ext cx="10831289" cy="5168958"/>
          </a:xfrm>
          <a:prstGeom prst="rect">
            <a:avLst/>
          </a:prstGeom>
        </p:spPr>
      </p:pic>
    </p:spTree>
    <p:extLst>
      <p:ext uri="{BB962C8B-B14F-4D97-AF65-F5344CB8AC3E}">
        <p14:creationId xmlns:p14="http://schemas.microsoft.com/office/powerpoint/2010/main" val="8727177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60116-8DB5-4612-88CA-F446EE8A2DB4}"/>
              </a:ext>
            </a:extLst>
          </p:cNvPr>
          <p:cNvSpPr>
            <a:spLocks noGrp="1"/>
          </p:cNvSpPr>
          <p:nvPr>
            <p:ph type="title"/>
          </p:nvPr>
        </p:nvSpPr>
        <p:spPr/>
        <p:txBody>
          <a:bodyPr>
            <a:normAutofit fontScale="90000"/>
          </a:bodyPr>
          <a:lstStyle/>
          <a:p>
            <a:r>
              <a:rPr lang="en-US" sz="4000" dirty="0">
                <a:solidFill>
                  <a:srgbClr val="2C6CBC"/>
                </a:solidFill>
              </a:rPr>
              <a:t>Development Permits Issued &amp; Under Processing</a:t>
            </a:r>
          </a:p>
        </p:txBody>
      </p:sp>
      <p:sp>
        <p:nvSpPr>
          <p:cNvPr id="5" name="Content Placeholder 4">
            <a:extLst>
              <a:ext uri="{FF2B5EF4-FFF2-40B4-BE49-F238E27FC236}">
                <a16:creationId xmlns:a16="http://schemas.microsoft.com/office/drawing/2014/main" id="{AD4D4CDA-AB29-4E2C-B2AD-69F2DDB5DEE1}"/>
              </a:ext>
            </a:extLst>
          </p:cNvPr>
          <p:cNvSpPr>
            <a:spLocks noGrp="1"/>
          </p:cNvSpPr>
          <p:nvPr>
            <p:ph idx="1"/>
          </p:nvPr>
        </p:nvSpPr>
        <p:spPr>
          <a:xfrm>
            <a:off x="559903" y="1110007"/>
            <a:ext cx="11436153" cy="5141706"/>
          </a:xfrm>
        </p:spPr>
        <p:txBody>
          <a:bodyPr>
            <a:normAutofit/>
          </a:bodyPr>
          <a:lstStyle/>
          <a:p>
            <a:pPr>
              <a:tabLst>
                <a:tab pos="2776538" algn="l"/>
                <a:tab pos="3135313" algn="l"/>
              </a:tabLst>
            </a:pPr>
            <a:r>
              <a:rPr lang="en-US" sz="3200" b="1" dirty="0"/>
              <a:t>Developer Permit Issued – 4 nos.</a:t>
            </a:r>
          </a:p>
          <a:p>
            <a:pPr marL="971550" lvl="1" indent="-514350">
              <a:buFont typeface="+mj-lt"/>
              <a:buAutoNum type="arabicPeriod"/>
              <a:tabLst>
                <a:tab pos="2776538" algn="l"/>
                <a:tab pos="3135313" algn="l"/>
              </a:tabLst>
            </a:pPr>
            <a:r>
              <a:rPr lang="en-US" sz="2800" dirty="0"/>
              <a:t>M/s. V.M.P.S. Food Park &amp; Ventures, Kannur</a:t>
            </a:r>
          </a:p>
          <a:p>
            <a:pPr marL="971550" lvl="1" indent="-514350">
              <a:buFont typeface="+mj-lt"/>
              <a:buAutoNum type="arabicPeriod"/>
              <a:tabLst>
                <a:tab pos="2776538" algn="l"/>
                <a:tab pos="3135313" algn="l"/>
              </a:tabLst>
            </a:pPr>
            <a:r>
              <a:rPr lang="en-US" sz="2800" dirty="0"/>
              <a:t>M/s. Malabar Enterprises, Malappuram</a:t>
            </a:r>
          </a:p>
          <a:p>
            <a:pPr marL="971550" lvl="1" indent="-514350">
              <a:buFont typeface="+mj-lt"/>
              <a:buAutoNum type="arabicPeriod"/>
              <a:tabLst>
                <a:tab pos="2776538" algn="l"/>
                <a:tab pos="3135313" algn="l"/>
              </a:tabLst>
            </a:pPr>
            <a:r>
              <a:rPr lang="en-US" sz="2800" dirty="0"/>
              <a:t>M/s. Indian Virgin Spices (P) Ltd, Kottayam</a:t>
            </a:r>
          </a:p>
          <a:p>
            <a:pPr marL="971550" lvl="1" indent="-514350">
              <a:buFont typeface="+mj-lt"/>
              <a:buAutoNum type="arabicPeriod"/>
              <a:tabLst>
                <a:tab pos="2776538" algn="l"/>
                <a:tab pos="3135313" algn="l"/>
              </a:tabLst>
            </a:pPr>
            <a:r>
              <a:rPr lang="en-US" sz="2800" dirty="0"/>
              <a:t>M/s. </a:t>
            </a:r>
            <a:r>
              <a:rPr lang="en-US" sz="2800" dirty="0" err="1"/>
              <a:t>Kadambur</a:t>
            </a:r>
            <a:r>
              <a:rPr lang="en-US" sz="2800" dirty="0"/>
              <a:t> Industrial Park, Palakkad (for constructing SDF)</a:t>
            </a:r>
          </a:p>
          <a:p>
            <a:pPr>
              <a:tabLst>
                <a:tab pos="2776538" algn="l"/>
                <a:tab pos="3135313" algn="l"/>
              </a:tabLst>
            </a:pPr>
            <a:endParaRPr lang="en-US" sz="3200" dirty="0"/>
          </a:p>
          <a:p>
            <a:r>
              <a:rPr lang="en-US" sz="3200" b="1" dirty="0"/>
              <a:t>Ready to be placed before the State Level Selection Committee scheduled on 24</a:t>
            </a:r>
            <a:r>
              <a:rPr lang="en-US" sz="3200" b="1" baseline="30000" dirty="0"/>
              <a:t>th</a:t>
            </a:r>
            <a:r>
              <a:rPr lang="en-US" sz="3200" b="1" dirty="0"/>
              <a:t> Jan,2023</a:t>
            </a:r>
          </a:p>
          <a:p>
            <a:pPr marL="971550" lvl="1" indent="-514350">
              <a:buFont typeface="+mj-lt"/>
              <a:buAutoNum type="arabicPeriod"/>
            </a:pPr>
            <a:r>
              <a:rPr lang="en-US" sz="2800" dirty="0"/>
              <a:t>M/s. Jacob &amp; Richard International Pvt Ltd, Kottayam</a:t>
            </a:r>
          </a:p>
          <a:p>
            <a:pPr marL="971550" lvl="1" indent="-514350">
              <a:buFont typeface="+mj-lt"/>
              <a:buAutoNum type="arabicPeriod"/>
            </a:pPr>
            <a:r>
              <a:rPr lang="en-US" sz="2800" dirty="0"/>
              <a:t>M/s. </a:t>
            </a:r>
            <a:r>
              <a:rPr lang="en-US" sz="2800" dirty="0" err="1"/>
              <a:t>Sance</a:t>
            </a:r>
            <a:r>
              <a:rPr lang="en-US" sz="2800" dirty="0"/>
              <a:t> </a:t>
            </a:r>
            <a:r>
              <a:rPr lang="en-US" sz="2800" dirty="0" err="1"/>
              <a:t>Steriles</a:t>
            </a:r>
            <a:r>
              <a:rPr lang="en-US" sz="2800"/>
              <a:t> Private Limited</a:t>
            </a:r>
            <a:endParaRPr lang="en-US" sz="2800" dirty="0"/>
          </a:p>
          <a:p>
            <a:pPr>
              <a:tabLst>
                <a:tab pos="2776538" algn="l"/>
                <a:tab pos="3135313" algn="l"/>
              </a:tabLst>
            </a:pPr>
            <a:endParaRPr lang="en-US" sz="3200" dirty="0"/>
          </a:p>
          <a:p>
            <a:endParaRPr lang="en-US" sz="3200" dirty="0"/>
          </a:p>
        </p:txBody>
      </p:sp>
    </p:spTree>
    <p:extLst>
      <p:ext uri="{BB962C8B-B14F-4D97-AF65-F5344CB8AC3E}">
        <p14:creationId xmlns:p14="http://schemas.microsoft.com/office/powerpoint/2010/main" val="22508280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82A19-D1C9-4E8A-9C6D-F04B5F2CE8F3}"/>
              </a:ext>
            </a:extLst>
          </p:cNvPr>
          <p:cNvSpPr>
            <a:spLocks noGrp="1"/>
          </p:cNvSpPr>
          <p:nvPr>
            <p:ph type="title"/>
          </p:nvPr>
        </p:nvSpPr>
        <p:spPr/>
        <p:txBody>
          <a:bodyPr/>
          <a:lstStyle/>
          <a:p>
            <a:r>
              <a:rPr lang="en-US" dirty="0">
                <a:solidFill>
                  <a:srgbClr val="2C6CBC"/>
                </a:solidFill>
              </a:rPr>
              <a:t>Key Contact Persons</a:t>
            </a:r>
          </a:p>
        </p:txBody>
      </p:sp>
      <p:graphicFrame>
        <p:nvGraphicFramePr>
          <p:cNvPr id="4" name="Table 4">
            <a:extLst>
              <a:ext uri="{FF2B5EF4-FFF2-40B4-BE49-F238E27FC236}">
                <a16:creationId xmlns:a16="http://schemas.microsoft.com/office/drawing/2014/main" id="{9731A0A5-7EDE-4C87-A720-A3D45120F397}"/>
              </a:ext>
            </a:extLst>
          </p:cNvPr>
          <p:cNvGraphicFramePr>
            <a:graphicFrameLocks noGrp="1"/>
          </p:cNvGraphicFramePr>
          <p:nvPr>
            <p:ph idx="1"/>
            <p:extLst>
              <p:ext uri="{D42A27DB-BD31-4B8C-83A1-F6EECF244321}">
                <p14:modId xmlns:p14="http://schemas.microsoft.com/office/powerpoint/2010/main" val="2019938303"/>
              </p:ext>
            </p:extLst>
          </p:nvPr>
        </p:nvGraphicFramePr>
        <p:xfrm>
          <a:off x="734560" y="1013791"/>
          <a:ext cx="7325779" cy="5425440"/>
        </p:xfrm>
        <a:graphic>
          <a:graphicData uri="http://schemas.openxmlformats.org/drawingml/2006/table">
            <a:tbl>
              <a:tblPr firstRow="1" bandRow="1">
                <a:tableStyleId>{21E4AEA4-8DFA-4A89-87EB-49C32662AFE0}</a:tableStyleId>
              </a:tblPr>
              <a:tblGrid>
                <a:gridCol w="674854">
                  <a:extLst>
                    <a:ext uri="{9D8B030D-6E8A-4147-A177-3AD203B41FA5}">
                      <a16:colId xmlns:a16="http://schemas.microsoft.com/office/drawing/2014/main" val="2666174902"/>
                    </a:ext>
                  </a:extLst>
                </a:gridCol>
                <a:gridCol w="4670925">
                  <a:extLst>
                    <a:ext uri="{9D8B030D-6E8A-4147-A177-3AD203B41FA5}">
                      <a16:colId xmlns:a16="http://schemas.microsoft.com/office/drawing/2014/main" val="1522308122"/>
                    </a:ext>
                  </a:extLst>
                </a:gridCol>
                <a:gridCol w="1980000">
                  <a:extLst>
                    <a:ext uri="{9D8B030D-6E8A-4147-A177-3AD203B41FA5}">
                      <a16:colId xmlns:a16="http://schemas.microsoft.com/office/drawing/2014/main" val="808884721"/>
                    </a:ext>
                  </a:extLst>
                </a:gridCol>
              </a:tblGrid>
              <a:tr h="347870">
                <a:tc>
                  <a:txBody>
                    <a:bodyPr/>
                    <a:lstStyle/>
                    <a:p>
                      <a:pPr algn="ctr"/>
                      <a:r>
                        <a:rPr lang="en-US" sz="2000" dirty="0"/>
                        <a:t>#</a:t>
                      </a:r>
                    </a:p>
                  </a:txBody>
                  <a:tcPr/>
                </a:tc>
                <a:tc>
                  <a:txBody>
                    <a:bodyPr/>
                    <a:lstStyle/>
                    <a:p>
                      <a:r>
                        <a:rPr lang="en-US" sz="2000" dirty="0"/>
                        <a:t>Designation</a:t>
                      </a:r>
                    </a:p>
                  </a:txBody>
                  <a:tcPr/>
                </a:tc>
                <a:tc>
                  <a:txBody>
                    <a:bodyPr/>
                    <a:lstStyle/>
                    <a:p>
                      <a:r>
                        <a:rPr lang="en-US" sz="2000" dirty="0"/>
                        <a:t>Contact No.</a:t>
                      </a:r>
                    </a:p>
                  </a:txBody>
                  <a:tcPr/>
                </a:tc>
                <a:extLst>
                  <a:ext uri="{0D108BD9-81ED-4DB2-BD59-A6C34878D82A}">
                    <a16:rowId xmlns:a16="http://schemas.microsoft.com/office/drawing/2014/main" val="2831144570"/>
                  </a:ext>
                </a:extLst>
              </a:tr>
              <a:tr h="278296">
                <a:tc>
                  <a:txBody>
                    <a:bodyPr/>
                    <a:lstStyle/>
                    <a:p>
                      <a:pPr marL="0" indent="0" algn="ctr">
                        <a:buFont typeface="+mj-lt"/>
                        <a:buNone/>
                      </a:pPr>
                      <a:r>
                        <a:rPr lang="en-US" sz="1600" dirty="0"/>
                        <a:t>1</a:t>
                      </a:r>
                    </a:p>
                  </a:txBody>
                  <a:tcPr/>
                </a:tc>
                <a:tc>
                  <a:txBody>
                    <a:bodyPr/>
                    <a:lstStyle/>
                    <a:p>
                      <a:r>
                        <a:rPr lang="en-US" sz="1600" dirty="0"/>
                        <a:t>General Manager, DIC, Thiruvananthapuram</a:t>
                      </a:r>
                    </a:p>
                  </a:txBody>
                  <a:tcPr/>
                </a:tc>
                <a:tc>
                  <a:txBody>
                    <a:bodyPr/>
                    <a:lstStyle/>
                    <a:p>
                      <a:pPr algn="r"/>
                      <a:r>
                        <a:rPr lang="en-US" sz="1600" dirty="0"/>
                        <a:t>9447461557</a:t>
                      </a:r>
                    </a:p>
                  </a:txBody>
                  <a:tcPr/>
                </a:tc>
                <a:extLst>
                  <a:ext uri="{0D108BD9-81ED-4DB2-BD59-A6C34878D82A}">
                    <a16:rowId xmlns:a16="http://schemas.microsoft.com/office/drawing/2014/main" val="676255678"/>
                  </a:ext>
                </a:extLst>
              </a:tr>
              <a:tr h="278296">
                <a:tc>
                  <a:txBody>
                    <a:bodyPr/>
                    <a:lstStyle/>
                    <a:p>
                      <a:pPr marL="0" indent="0" algn="ctr">
                        <a:buFont typeface="+mj-lt"/>
                        <a:buNone/>
                      </a:pPr>
                      <a:r>
                        <a:rPr lang="en-US" sz="1600" dirty="0"/>
                        <a:t>2</a:t>
                      </a:r>
                    </a:p>
                  </a:txBody>
                  <a:tcPr/>
                </a:tc>
                <a:tc>
                  <a:txBody>
                    <a:bodyPr/>
                    <a:lstStyle/>
                    <a:p>
                      <a:r>
                        <a:rPr kumimoji="0" lang="en-US" sz="1600" b="0" u="none" strike="noStrike" kern="1200" cap="none" spc="0" normalizeH="0" baseline="0" noProof="0" dirty="0">
                          <a:ln>
                            <a:noFill/>
                          </a:ln>
                          <a:solidFill>
                            <a:prstClr val="black"/>
                          </a:solidFill>
                          <a:effectLst/>
                          <a:uLnTx/>
                          <a:uFillTx/>
                        </a:rPr>
                        <a:t>General Manager, DIC, Kollam</a:t>
                      </a:r>
                      <a:endParaRPr lang="en-US" sz="1600" dirty="0"/>
                    </a:p>
                  </a:txBody>
                  <a:tcPr/>
                </a:tc>
                <a:tc>
                  <a:txBody>
                    <a:bodyPr/>
                    <a:lstStyle/>
                    <a:p>
                      <a:pPr algn="r"/>
                      <a:r>
                        <a:rPr lang="en-US" sz="1600" dirty="0"/>
                        <a:t>9446364529</a:t>
                      </a:r>
                    </a:p>
                  </a:txBody>
                  <a:tcPr/>
                </a:tc>
                <a:extLst>
                  <a:ext uri="{0D108BD9-81ED-4DB2-BD59-A6C34878D82A}">
                    <a16:rowId xmlns:a16="http://schemas.microsoft.com/office/drawing/2014/main" val="2208123603"/>
                  </a:ext>
                </a:extLst>
              </a:tr>
              <a:tr h="278296">
                <a:tc>
                  <a:txBody>
                    <a:bodyPr/>
                    <a:lstStyle/>
                    <a:p>
                      <a:pPr marL="0" indent="0" algn="ctr">
                        <a:buFont typeface="+mj-lt"/>
                        <a:buNone/>
                      </a:pPr>
                      <a:r>
                        <a:rPr lang="en-US" sz="1600" dirty="0"/>
                        <a:t>3</a:t>
                      </a:r>
                    </a:p>
                  </a:txBody>
                  <a:tcPr/>
                </a:tc>
                <a:tc>
                  <a:txBody>
                    <a:bodyPr/>
                    <a:lstStyle/>
                    <a:p>
                      <a:r>
                        <a:rPr kumimoji="0" lang="en-US" sz="1600" b="0" u="none" strike="noStrike" kern="1200" cap="none" spc="0" normalizeH="0" baseline="0" noProof="0" dirty="0">
                          <a:ln>
                            <a:noFill/>
                          </a:ln>
                          <a:solidFill>
                            <a:prstClr val="black"/>
                          </a:solidFill>
                          <a:effectLst/>
                          <a:uLnTx/>
                          <a:uFillTx/>
                        </a:rPr>
                        <a:t>General Manager, DIC, Pathanamthitta</a:t>
                      </a:r>
                      <a:endParaRPr lang="en-US" sz="1600" dirty="0"/>
                    </a:p>
                  </a:txBody>
                  <a:tcPr/>
                </a:tc>
                <a:tc>
                  <a:txBody>
                    <a:bodyPr/>
                    <a:lstStyle/>
                    <a:p>
                      <a:pPr algn="r"/>
                      <a:r>
                        <a:rPr lang="en-US" sz="1600" dirty="0"/>
                        <a:t>9446545440</a:t>
                      </a:r>
                    </a:p>
                  </a:txBody>
                  <a:tcPr/>
                </a:tc>
                <a:extLst>
                  <a:ext uri="{0D108BD9-81ED-4DB2-BD59-A6C34878D82A}">
                    <a16:rowId xmlns:a16="http://schemas.microsoft.com/office/drawing/2014/main" val="1066973721"/>
                  </a:ext>
                </a:extLst>
              </a:tr>
              <a:tr h="278296">
                <a:tc>
                  <a:txBody>
                    <a:bodyPr/>
                    <a:lstStyle/>
                    <a:p>
                      <a:pPr marL="0" indent="0" algn="ctr">
                        <a:buFont typeface="+mj-lt"/>
                        <a:buNone/>
                      </a:pPr>
                      <a:r>
                        <a:rPr lang="en-US" sz="1600" dirty="0"/>
                        <a:t>4</a:t>
                      </a:r>
                    </a:p>
                  </a:txBody>
                  <a:tcPr/>
                </a:tc>
                <a:tc>
                  <a:txBody>
                    <a:bodyPr/>
                    <a:lstStyle/>
                    <a:p>
                      <a:r>
                        <a:rPr kumimoji="0" lang="en-US" sz="1600" b="0" u="none" strike="noStrike" kern="1200" cap="none" spc="0" normalizeH="0" baseline="0" noProof="0" dirty="0">
                          <a:ln>
                            <a:noFill/>
                          </a:ln>
                          <a:solidFill>
                            <a:prstClr val="black"/>
                          </a:solidFill>
                          <a:effectLst/>
                          <a:uLnTx/>
                          <a:uFillTx/>
                        </a:rPr>
                        <a:t>General Manager, DIC, Alappuzha</a:t>
                      </a:r>
                      <a:endParaRPr lang="en-US" sz="1600" dirty="0"/>
                    </a:p>
                  </a:txBody>
                  <a:tcPr/>
                </a:tc>
                <a:tc>
                  <a:txBody>
                    <a:bodyPr/>
                    <a:lstStyle/>
                    <a:p>
                      <a:pPr algn="r"/>
                      <a:r>
                        <a:rPr lang="en-US" sz="1600" dirty="0"/>
                        <a:t>9446300548</a:t>
                      </a:r>
                    </a:p>
                  </a:txBody>
                  <a:tcPr/>
                </a:tc>
                <a:extLst>
                  <a:ext uri="{0D108BD9-81ED-4DB2-BD59-A6C34878D82A}">
                    <a16:rowId xmlns:a16="http://schemas.microsoft.com/office/drawing/2014/main" val="2749824301"/>
                  </a:ext>
                </a:extLst>
              </a:tr>
              <a:tr h="278296">
                <a:tc>
                  <a:txBody>
                    <a:bodyPr/>
                    <a:lstStyle/>
                    <a:p>
                      <a:pPr marL="0" indent="0" algn="ctr">
                        <a:buFont typeface="+mj-lt"/>
                        <a:buNone/>
                      </a:pPr>
                      <a:r>
                        <a:rPr lang="en-US" sz="1600" dirty="0"/>
                        <a:t>5</a:t>
                      </a:r>
                    </a:p>
                  </a:txBody>
                  <a:tcPr/>
                </a:tc>
                <a:tc>
                  <a:txBody>
                    <a:bodyPr/>
                    <a:lstStyle/>
                    <a:p>
                      <a:r>
                        <a:rPr kumimoji="0" lang="en-US" sz="1600" b="0" u="none" strike="noStrike" kern="1200" cap="none" spc="0" normalizeH="0" baseline="0" noProof="0" dirty="0">
                          <a:ln>
                            <a:noFill/>
                          </a:ln>
                          <a:solidFill>
                            <a:prstClr val="black"/>
                          </a:solidFill>
                          <a:effectLst/>
                          <a:uLnTx/>
                          <a:uFillTx/>
                        </a:rPr>
                        <a:t>General Manager, DIC, Kottayam</a:t>
                      </a:r>
                      <a:endParaRPr lang="en-US" sz="1600" dirty="0"/>
                    </a:p>
                  </a:txBody>
                  <a:tcPr/>
                </a:tc>
                <a:tc>
                  <a:txBody>
                    <a:bodyPr/>
                    <a:lstStyle/>
                    <a:p>
                      <a:pPr algn="r"/>
                      <a:r>
                        <a:rPr lang="en-US" sz="1600" dirty="0"/>
                        <a:t>9495209457</a:t>
                      </a:r>
                    </a:p>
                  </a:txBody>
                  <a:tcPr/>
                </a:tc>
                <a:extLst>
                  <a:ext uri="{0D108BD9-81ED-4DB2-BD59-A6C34878D82A}">
                    <a16:rowId xmlns:a16="http://schemas.microsoft.com/office/drawing/2014/main" val="278609640"/>
                  </a:ext>
                </a:extLst>
              </a:tr>
              <a:tr h="278296">
                <a:tc>
                  <a:txBody>
                    <a:bodyPr/>
                    <a:lstStyle/>
                    <a:p>
                      <a:pPr marL="0" indent="0" algn="ctr">
                        <a:buFont typeface="+mj-lt"/>
                        <a:buNone/>
                      </a:pPr>
                      <a:r>
                        <a:rPr lang="en-US" sz="1600" dirty="0"/>
                        <a:t>6</a:t>
                      </a:r>
                    </a:p>
                  </a:txBody>
                  <a:tcPr/>
                </a:tc>
                <a:tc>
                  <a:txBody>
                    <a:bodyPr/>
                    <a:lstStyle/>
                    <a:p>
                      <a:r>
                        <a:rPr kumimoji="0" lang="en-US" sz="1600" b="0" u="none" strike="noStrike" kern="1200" cap="none" spc="0" normalizeH="0" baseline="0" noProof="0" dirty="0">
                          <a:ln>
                            <a:noFill/>
                          </a:ln>
                          <a:solidFill>
                            <a:prstClr val="black"/>
                          </a:solidFill>
                          <a:effectLst/>
                          <a:uLnTx/>
                          <a:uFillTx/>
                        </a:rPr>
                        <a:t>General Manager, DIC, Idukki</a:t>
                      </a:r>
                      <a:endParaRPr lang="en-US" sz="1600" dirty="0"/>
                    </a:p>
                  </a:txBody>
                  <a:tcPr/>
                </a:tc>
                <a:tc>
                  <a:txBody>
                    <a:bodyPr/>
                    <a:lstStyle/>
                    <a:p>
                      <a:pPr algn="r"/>
                      <a:r>
                        <a:rPr lang="en-US" sz="1600" dirty="0"/>
                        <a:t>9496176157</a:t>
                      </a:r>
                    </a:p>
                  </a:txBody>
                  <a:tcPr/>
                </a:tc>
                <a:extLst>
                  <a:ext uri="{0D108BD9-81ED-4DB2-BD59-A6C34878D82A}">
                    <a16:rowId xmlns:a16="http://schemas.microsoft.com/office/drawing/2014/main" val="700794443"/>
                  </a:ext>
                </a:extLst>
              </a:tr>
              <a:tr h="278296">
                <a:tc>
                  <a:txBody>
                    <a:bodyPr/>
                    <a:lstStyle/>
                    <a:p>
                      <a:pPr marL="0" indent="0" algn="ctr">
                        <a:buFont typeface="+mj-lt"/>
                        <a:buNone/>
                      </a:pPr>
                      <a:r>
                        <a:rPr lang="en-US" sz="1600" dirty="0"/>
                        <a:t>7</a:t>
                      </a:r>
                    </a:p>
                  </a:txBody>
                  <a:tcPr/>
                </a:tc>
                <a:tc>
                  <a:txBody>
                    <a:bodyPr/>
                    <a:lstStyle/>
                    <a:p>
                      <a:r>
                        <a:rPr kumimoji="0" lang="en-US" sz="1600" b="0" u="none" strike="noStrike" kern="1200" cap="none" spc="0" normalizeH="0" baseline="0" noProof="0" dirty="0">
                          <a:ln>
                            <a:noFill/>
                          </a:ln>
                          <a:solidFill>
                            <a:prstClr val="black"/>
                          </a:solidFill>
                          <a:effectLst/>
                          <a:uLnTx/>
                          <a:uFillTx/>
                        </a:rPr>
                        <a:t>General Manager, DIC, Ernakulam</a:t>
                      </a:r>
                      <a:endParaRPr lang="en-US" sz="1600" dirty="0"/>
                    </a:p>
                  </a:txBody>
                  <a:tcPr/>
                </a:tc>
                <a:tc>
                  <a:txBody>
                    <a:bodyPr/>
                    <a:lstStyle/>
                    <a:p>
                      <a:pPr algn="r"/>
                      <a:r>
                        <a:rPr lang="en-US" sz="1600" dirty="0"/>
                        <a:t>9447318503</a:t>
                      </a:r>
                    </a:p>
                  </a:txBody>
                  <a:tcPr/>
                </a:tc>
                <a:extLst>
                  <a:ext uri="{0D108BD9-81ED-4DB2-BD59-A6C34878D82A}">
                    <a16:rowId xmlns:a16="http://schemas.microsoft.com/office/drawing/2014/main" val="1644053357"/>
                  </a:ext>
                </a:extLst>
              </a:tr>
              <a:tr h="278296">
                <a:tc>
                  <a:txBody>
                    <a:bodyPr/>
                    <a:lstStyle/>
                    <a:p>
                      <a:pPr marL="0" indent="0" algn="ctr">
                        <a:buFont typeface="+mj-lt"/>
                        <a:buNone/>
                      </a:pPr>
                      <a:r>
                        <a:rPr lang="en-US" sz="1600" dirty="0"/>
                        <a:t>8</a:t>
                      </a:r>
                    </a:p>
                  </a:txBody>
                  <a:tcPr/>
                </a:tc>
                <a:tc>
                  <a:txBody>
                    <a:bodyPr/>
                    <a:lstStyle/>
                    <a:p>
                      <a:r>
                        <a:rPr kumimoji="0" lang="en-US" sz="1600" b="0" u="none" strike="noStrike" kern="1200" cap="none" spc="0" normalizeH="0" baseline="0" noProof="0" dirty="0">
                          <a:ln>
                            <a:noFill/>
                          </a:ln>
                          <a:solidFill>
                            <a:prstClr val="black"/>
                          </a:solidFill>
                          <a:effectLst/>
                          <a:uLnTx/>
                          <a:uFillTx/>
                        </a:rPr>
                        <a:t>General Manager, DIC, Thrissur</a:t>
                      </a:r>
                      <a:endParaRPr lang="en-US" sz="1600" dirty="0"/>
                    </a:p>
                  </a:txBody>
                  <a:tcPr/>
                </a:tc>
                <a:tc>
                  <a:txBody>
                    <a:bodyPr/>
                    <a:lstStyle/>
                    <a:p>
                      <a:pPr algn="r"/>
                      <a:r>
                        <a:rPr lang="en-US" sz="1600" dirty="0"/>
                        <a:t>9446384841</a:t>
                      </a:r>
                    </a:p>
                  </a:txBody>
                  <a:tcPr/>
                </a:tc>
                <a:extLst>
                  <a:ext uri="{0D108BD9-81ED-4DB2-BD59-A6C34878D82A}">
                    <a16:rowId xmlns:a16="http://schemas.microsoft.com/office/drawing/2014/main" val="654004994"/>
                  </a:ext>
                </a:extLst>
              </a:tr>
              <a:tr h="278296">
                <a:tc>
                  <a:txBody>
                    <a:bodyPr/>
                    <a:lstStyle/>
                    <a:p>
                      <a:pPr marL="0" indent="0" algn="ctr">
                        <a:buFont typeface="+mj-lt"/>
                        <a:buNone/>
                      </a:pPr>
                      <a:r>
                        <a:rPr lang="en-US" sz="1600" dirty="0"/>
                        <a:t>9</a:t>
                      </a:r>
                    </a:p>
                  </a:txBody>
                  <a:tcPr/>
                </a:tc>
                <a:tc>
                  <a:txBody>
                    <a:bodyPr/>
                    <a:lstStyle/>
                    <a:p>
                      <a:r>
                        <a:rPr kumimoji="0" lang="en-US" sz="1600" b="0" u="none" strike="noStrike" kern="1200" cap="none" spc="0" normalizeH="0" baseline="0" noProof="0" dirty="0">
                          <a:ln>
                            <a:noFill/>
                          </a:ln>
                          <a:solidFill>
                            <a:prstClr val="black"/>
                          </a:solidFill>
                          <a:effectLst/>
                          <a:uLnTx/>
                          <a:uFillTx/>
                        </a:rPr>
                        <a:t>General Manager, DIC, Palakkad</a:t>
                      </a:r>
                      <a:endParaRPr lang="en-US" sz="1600" dirty="0"/>
                    </a:p>
                  </a:txBody>
                  <a:tcPr/>
                </a:tc>
                <a:tc>
                  <a:txBody>
                    <a:bodyPr/>
                    <a:lstStyle/>
                    <a:p>
                      <a:pPr algn="r"/>
                      <a:r>
                        <a:rPr lang="en-US" sz="1600" dirty="0"/>
                        <a:t>9497890123</a:t>
                      </a:r>
                    </a:p>
                  </a:txBody>
                  <a:tcPr/>
                </a:tc>
                <a:extLst>
                  <a:ext uri="{0D108BD9-81ED-4DB2-BD59-A6C34878D82A}">
                    <a16:rowId xmlns:a16="http://schemas.microsoft.com/office/drawing/2014/main" val="2745438648"/>
                  </a:ext>
                </a:extLst>
              </a:tr>
              <a:tr h="278296">
                <a:tc>
                  <a:txBody>
                    <a:bodyPr/>
                    <a:lstStyle/>
                    <a:p>
                      <a:pPr marL="0" indent="0" algn="ctr">
                        <a:buFont typeface="+mj-lt"/>
                        <a:buNone/>
                      </a:pPr>
                      <a:r>
                        <a:rPr lang="en-US" sz="1600" dirty="0"/>
                        <a:t>10</a:t>
                      </a:r>
                    </a:p>
                  </a:txBody>
                  <a:tcPr/>
                </a:tc>
                <a:tc>
                  <a:txBody>
                    <a:bodyPr/>
                    <a:lstStyle/>
                    <a:p>
                      <a:r>
                        <a:rPr kumimoji="0" lang="en-US" sz="1600" b="0" u="none" strike="noStrike" kern="1200" cap="none" spc="0" normalizeH="0" baseline="0" noProof="0" dirty="0">
                          <a:ln>
                            <a:noFill/>
                          </a:ln>
                          <a:solidFill>
                            <a:prstClr val="black"/>
                          </a:solidFill>
                          <a:effectLst/>
                          <a:uLnTx/>
                          <a:uFillTx/>
                        </a:rPr>
                        <a:t>General Manager, DIC, Malappuram</a:t>
                      </a:r>
                      <a:endParaRPr lang="en-US" sz="1600" dirty="0"/>
                    </a:p>
                  </a:txBody>
                  <a:tcPr/>
                </a:tc>
                <a:tc>
                  <a:txBody>
                    <a:bodyPr/>
                    <a:lstStyle/>
                    <a:p>
                      <a:pPr algn="r"/>
                      <a:r>
                        <a:rPr lang="en-US" sz="1600" dirty="0"/>
                        <a:t>9846888331</a:t>
                      </a:r>
                    </a:p>
                  </a:txBody>
                  <a:tcPr/>
                </a:tc>
                <a:extLst>
                  <a:ext uri="{0D108BD9-81ED-4DB2-BD59-A6C34878D82A}">
                    <a16:rowId xmlns:a16="http://schemas.microsoft.com/office/drawing/2014/main" val="4249010648"/>
                  </a:ext>
                </a:extLst>
              </a:tr>
              <a:tr h="278296">
                <a:tc>
                  <a:txBody>
                    <a:bodyPr/>
                    <a:lstStyle/>
                    <a:p>
                      <a:pPr marL="0" indent="0" algn="ctr">
                        <a:buFont typeface="+mj-lt"/>
                        <a:buNone/>
                      </a:pPr>
                      <a:r>
                        <a:rPr lang="en-US" sz="1600" dirty="0"/>
                        <a:t>11</a:t>
                      </a:r>
                    </a:p>
                  </a:txBody>
                  <a:tcPr/>
                </a:tc>
                <a:tc>
                  <a:txBody>
                    <a:bodyPr/>
                    <a:lstStyle/>
                    <a:p>
                      <a:r>
                        <a:rPr kumimoji="0" lang="en-US" sz="1600" b="0" u="none" strike="noStrike" kern="1200" cap="none" spc="0" normalizeH="0" baseline="0" noProof="0" dirty="0">
                          <a:ln>
                            <a:noFill/>
                          </a:ln>
                          <a:solidFill>
                            <a:prstClr val="black"/>
                          </a:solidFill>
                          <a:effectLst/>
                          <a:uLnTx/>
                          <a:uFillTx/>
                        </a:rPr>
                        <a:t>General Manager, DIC, Kozhikode</a:t>
                      </a:r>
                      <a:endParaRPr lang="en-US" sz="1600" dirty="0"/>
                    </a:p>
                  </a:txBody>
                  <a:tcPr/>
                </a:tc>
                <a:tc>
                  <a:txBody>
                    <a:bodyPr/>
                    <a:lstStyle/>
                    <a:p>
                      <a:pPr algn="r"/>
                      <a:r>
                        <a:rPr lang="en-US" sz="1600" dirty="0"/>
                        <a:t>9446384433</a:t>
                      </a:r>
                    </a:p>
                  </a:txBody>
                  <a:tcPr/>
                </a:tc>
                <a:extLst>
                  <a:ext uri="{0D108BD9-81ED-4DB2-BD59-A6C34878D82A}">
                    <a16:rowId xmlns:a16="http://schemas.microsoft.com/office/drawing/2014/main" val="3714241567"/>
                  </a:ext>
                </a:extLst>
              </a:tr>
              <a:tr h="278296">
                <a:tc>
                  <a:txBody>
                    <a:bodyPr/>
                    <a:lstStyle/>
                    <a:p>
                      <a:pPr marL="0" indent="0" algn="ctr">
                        <a:buFont typeface="+mj-lt"/>
                        <a:buNone/>
                      </a:pPr>
                      <a:r>
                        <a:rPr lang="en-US" sz="1600" dirty="0"/>
                        <a:t>12</a:t>
                      </a:r>
                    </a:p>
                  </a:txBody>
                  <a:tcPr/>
                </a:tc>
                <a:tc>
                  <a:txBody>
                    <a:bodyPr/>
                    <a:lstStyle/>
                    <a:p>
                      <a:r>
                        <a:rPr kumimoji="0" lang="en-US" sz="1600" b="0" u="none" strike="noStrike" kern="1200" cap="none" spc="0" normalizeH="0" baseline="0" noProof="0" dirty="0">
                          <a:ln>
                            <a:noFill/>
                          </a:ln>
                          <a:solidFill>
                            <a:prstClr val="black"/>
                          </a:solidFill>
                          <a:effectLst/>
                          <a:uLnTx/>
                          <a:uFillTx/>
                        </a:rPr>
                        <a:t>General Manager, DIC, Wayanad</a:t>
                      </a:r>
                      <a:endParaRPr lang="en-US" sz="1600" dirty="0"/>
                    </a:p>
                  </a:txBody>
                  <a:tcPr/>
                </a:tc>
                <a:tc>
                  <a:txBody>
                    <a:bodyPr/>
                    <a:lstStyle/>
                    <a:p>
                      <a:pPr algn="r"/>
                      <a:r>
                        <a:rPr lang="en-US" sz="1600" dirty="0"/>
                        <a:t>8590741115</a:t>
                      </a:r>
                    </a:p>
                  </a:txBody>
                  <a:tcPr/>
                </a:tc>
                <a:extLst>
                  <a:ext uri="{0D108BD9-81ED-4DB2-BD59-A6C34878D82A}">
                    <a16:rowId xmlns:a16="http://schemas.microsoft.com/office/drawing/2014/main" val="1366999171"/>
                  </a:ext>
                </a:extLst>
              </a:tr>
              <a:tr h="278296">
                <a:tc>
                  <a:txBody>
                    <a:bodyPr/>
                    <a:lstStyle/>
                    <a:p>
                      <a:pPr marL="0" indent="0" algn="ctr">
                        <a:buFont typeface="+mj-lt"/>
                        <a:buNone/>
                      </a:pPr>
                      <a:r>
                        <a:rPr lang="en-US" sz="1600" dirty="0"/>
                        <a:t>13</a:t>
                      </a:r>
                    </a:p>
                  </a:txBody>
                  <a:tcPr/>
                </a:tc>
                <a:tc>
                  <a:txBody>
                    <a:bodyPr/>
                    <a:lstStyle/>
                    <a:p>
                      <a:r>
                        <a:rPr kumimoji="0" lang="en-US" sz="1600" b="0" u="none" strike="noStrike" kern="1200" cap="none" spc="0" normalizeH="0" baseline="0" noProof="0" dirty="0">
                          <a:ln>
                            <a:noFill/>
                          </a:ln>
                          <a:solidFill>
                            <a:prstClr val="black"/>
                          </a:solidFill>
                          <a:effectLst/>
                          <a:uLnTx/>
                          <a:uFillTx/>
                        </a:rPr>
                        <a:t>General Manager, DIC, Kannur</a:t>
                      </a:r>
                      <a:endParaRPr lang="en-US" sz="1600" dirty="0"/>
                    </a:p>
                  </a:txBody>
                  <a:tcPr/>
                </a:tc>
                <a:tc>
                  <a:txBody>
                    <a:bodyPr/>
                    <a:lstStyle/>
                    <a:p>
                      <a:pPr algn="r"/>
                      <a:r>
                        <a:rPr lang="en-US" sz="1600" dirty="0"/>
                        <a:t>7356860615</a:t>
                      </a:r>
                    </a:p>
                  </a:txBody>
                  <a:tcPr/>
                </a:tc>
                <a:extLst>
                  <a:ext uri="{0D108BD9-81ED-4DB2-BD59-A6C34878D82A}">
                    <a16:rowId xmlns:a16="http://schemas.microsoft.com/office/drawing/2014/main" val="3429903527"/>
                  </a:ext>
                </a:extLst>
              </a:tr>
              <a:tr h="278296">
                <a:tc>
                  <a:txBody>
                    <a:bodyPr/>
                    <a:lstStyle/>
                    <a:p>
                      <a:pPr marL="0" indent="0" algn="ctr">
                        <a:buFont typeface="+mj-lt"/>
                        <a:buNone/>
                      </a:pPr>
                      <a:r>
                        <a:rPr lang="en-US" sz="1600" dirty="0"/>
                        <a:t>14</a:t>
                      </a:r>
                    </a:p>
                  </a:txBody>
                  <a:tcPr/>
                </a:tc>
                <a:tc>
                  <a:txBody>
                    <a:bodyPr/>
                    <a:lstStyle/>
                    <a:p>
                      <a:r>
                        <a:rPr kumimoji="0" lang="en-US" sz="1600" b="0" u="none" strike="noStrike" kern="1200" cap="none" spc="0" normalizeH="0" baseline="0" noProof="0" dirty="0">
                          <a:ln>
                            <a:noFill/>
                          </a:ln>
                          <a:solidFill>
                            <a:prstClr val="black"/>
                          </a:solidFill>
                          <a:effectLst/>
                          <a:uLnTx/>
                          <a:uFillTx/>
                        </a:rPr>
                        <a:t>General Manager, DIC, Kasaragod</a:t>
                      </a:r>
                      <a:endParaRPr lang="en-US" sz="1600" dirty="0"/>
                    </a:p>
                  </a:txBody>
                  <a:tcPr/>
                </a:tc>
                <a:tc>
                  <a:txBody>
                    <a:bodyPr/>
                    <a:lstStyle/>
                    <a:p>
                      <a:pPr algn="r"/>
                      <a:r>
                        <a:rPr lang="en-US" sz="1600" dirty="0"/>
                        <a:t>8921307823</a:t>
                      </a:r>
                    </a:p>
                  </a:txBody>
                  <a:tcPr/>
                </a:tc>
                <a:extLst>
                  <a:ext uri="{0D108BD9-81ED-4DB2-BD59-A6C34878D82A}">
                    <a16:rowId xmlns:a16="http://schemas.microsoft.com/office/drawing/2014/main" val="2944322819"/>
                  </a:ext>
                </a:extLst>
              </a:tr>
              <a:tr h="278296">
                <a:tc>
                  <a:txBody>
                    <a:bodyPr/>
                    <a:lstStyle/>
                    <a:p>
                      <a:pPr marL="0" indent="0" algn="ctr">
                        <a:buFont typeface="+mj-lt"/>
                        <a:buNone/>
                      </a:pPr>
                      <a:r>
                        <a:rPr lang="en-US" sz="1600" dirty="0"/>
                        <a:t>15</a:t>
                      </a:r>
                    </a:p>
                  </a:txBody>
                  <a:tcPr/>
                </a:tc>
                <a:tc>
                  <a:txBody>
                    <a:bodyPr/>
                    <a:lstStyle/>
                    <a:p>
                      <a:r>
                        <a:rPr lang="en-US" sz="1600" dirty="0"/>
                        <a:t>Joint Director, DI&amp;C</a:t>
                      </a:r>
                    </a:p>
                  </a:txBody>
                  <a:tcPr/>
                </a:tc>
                <a:tc>
                  <a:txBody>
                    <a:bodyPr/>
                    <a:lstStyle/>
                    <a:p>
                      <a:pPr algn="r"/>
                      <a:r>
                        <a:rPr lang="en-US" sz="1600"/>
                        <a:t>9447752174</a:t>
                      </a:r>
                      <a:endParaRPr lang="en-US" sz="1600" dirty="0"/>
                    </a:p>
                  </a:txBody>
                  <a:tcPr/>
                </a:tc>
                <a:extLst>
                  <a:ext uri="{0D108BD9-81ED-4DB2-BD59-A6C34878D82A}">
                    <a16:rowId xmlns:a16="http://schemas.microsoft.com/office/drawing/2014/main" val="2223337679"/>
                  </a:ext>
                </a:extLst>
              </a:tr>
            </a:tbl>
          </a:graphicData>
        </a:graphic>
      </p:graphicFrame>
    </p:spTree>
    <p:extLst>
      <p:ext uri="{BB962C8B-B14F-4D97-AF65-F5344CB8AC3E}">
        <p14:creationId xmlns:p14="http://schemas.microsoft.com/office/powerpoint/2010/main" val="9046228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145E7-5826-4C25-A789-C18ACD2CB3FF}"/>
              </a:ext>
            </a:extLst>
          </p:cNvPr>
          <p:cNvSpPr>
            <a:spLocks noGrp="1"/>
          </p:cNvSpPr>
          <p:nvPr>
            <p:ph type="title"/>
          </p:nvPr>
        </p:nvSpPr>
        <p:spPr/>
        <p:txBody>
          <a:bodyPr/>
          <a:lstStyle/>
          <a:p>
            <a:r>
              <a:rPr lang="en-US" dirty="0">
                <a:solidFill>
                  <a:srgbClr val="2C6CBC"/>
                </a:solidFill>
              </a:rPr>
              <a:t>Models from other States</a:t>
            </a:r>
          </a:p>
        </p:txBody>
      </p:sp>
      <p:sp>
        <p:nvSpPr>
          <p:cNvPr id="3" name="Content Placeholder 2">
            <a:extLst>
              <a:ext uri="{FF2B5EF4-FFF2-40B4-BE49-F238E27FC236}">
                <a16:creationId xmlns:a16="http://schemas.microsoft.com/office/drawing/2014/main" id="{C7F3A6A9-C1B2-4502-9A6D-00F443DD9C83}"/>
              </a:ext>
            </a:extLst>
          </p:cNvPr>
          <p:cNvSpPr>
            <a:spLocks noGrp="1"/>
          </p:cNvSpPr>
          <p:nvPr>
            <p:ph idx="1"/>
          </p:nvPr>
        </p:nvSpPr>
        <p:spPr/>
        <p:txBody>
          <a:bodyPr>
            <a:normAutofit lnSpcReduction="10000"/>
          </a:bodyPr>
          <a:lstStyle/>
          <a:p>
            <a:r>
              <a:rPr lang="en-US" sz="3200" b="1" dirty="0"/>
              <a:t>Haryana – Creating 20,000 acres of land bank for Industry</a:t>
            </a:r>
          </a:p>
          <a:p>
            <a:pPr lvl="1"/>
            <a:r>
              <a:rPr lang="en-US" b="1" dirty="0"/>
              <a:t>Creation of additional Land Bank for the Industry in Private Sector </a:t>
            </a:r>
            <a:r>
              <a:rPr lang="en-US" dirty="0"/>
              <a:t>- The State would encourage involvement of the Private Sector in development of the Industrial Estates </a:t>
            </a:r>
          </a:p>
          <a:p>
            <a:pPr lvl="1"/>
            <a:endParaRPr lang="en-US" dirty="0"/>
          </a:p>
          <a:p>
            <a:pPr lvl="1"/>
            <a:r>
              <a:rPr lang="en-US" b="1" dirty="0"/>
              <a:t>Development of Industrial Estates under the Public Private Partnership Model </a:t>
            </a:r>
            <a:r>
              <a:rPr lang="en-US" dirty="0"/>
              <a:t>– Govt. would facilitate the project by acquiring the land for the project, the private developer would be required to contribute to cost of acquisition and development of the trunk infrastructure for the project</a:t>
            </a:r>
          </a:p>
          <a:p>
            <a:pPr lvl="1"/>
            <a:endParaRPr lang="en-US" dirty="0"/>
          </a:p>
          <a:p>
            <a:pPr lvl="1"/>
            <a:r>
              <a:rPr lang="en-US" b="1" dirty="0"/>
              <a:t>Industrial Estates by the Private developers in Industrial Zones </a:t>
            </a:r>
            <a:r>
              <a:rPr lang="en-US" dirty="0"/>
              <a:t>- The Private sector would be encouraged to acquire and develop Industrial parks in the declared/identified Industrial Zones and on lands under de-notified SEZs. The developers would be accorded the status of deemed electricity distributors and declared Industrial Townships</a:t>
            </a:r>
          </a:p>
          <a:p>
            <a:pPr lvl="1"/>
            <a:endParaRPr lang="en-US" dirty="0"/>
          </a:p>
        </p:txBody>
      </p:sp>
    </p:spTree>
    <p:extLst>
      <p:ext uri="{BB962C8B-B14F-4D97-AF65-F5344CB8AC3E}">
        <p14:creationId xmlns:p14="http://schemas.microsoft.com/office/powerpoint/2010/main" val="40332586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0" name="Rectangle 1039">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4C3617-FDEB-4EA4-868A-3DE1ABFE970A}"/>
              </a:ext>
            </a:extLst>
          </p:cNvPr>
          <p:cNvSpPr>
            <a:spLocks noGrp="1"/>
          </p:cNvSpPr>
          <p:nvPr>
            <p:ph type="ctrTitle"/>
          </p:nvPr>
        </p:nvSpPr>
        <p:spPr>
          <a:xfrm>
            <a:off x="638882" y="3577456"/>
            <a:ext cx="10909640" cy="1687814"/>
          </a:xfrm>
        </p:spPr>
        <p:txBody>
          <a:bodyPr anchor="b">
            <a:normAutofit/>
          </a:bodyPr>
          <a:lstStyle/>
          <a:p>
            <a:r>
              <a:rPr lang="en-US" sz="3200" dirty="0"/>
              <a:t>Directorate of Industries and Commerce</a:t>
            </a:r>
            <a:br>
              <a:rPr lang="en-US" sz="3200" dirty="0"/>
            </a:br>
            <a:r>
              <a:rPr lang="en-US" sz="3200" dirty="0"/>
              <a:t>Government of Kerala</a:t>
            </a:r>
          </a:p>
        </p:txBody>
      </p:sp>
      <p:pic>
        <p:nvPicPr>
          <p:cNvPr id="1028" name="Picture 4" descr="Vector Logos,High Resolution Logos&amp;Logo Designs: Kerala Govt. Logo &amp; Story">
            <a:extLst>
              <a:ext uri="{FF2B5EF4-FFF2-40B4-BE49-F238E27FC236}">
                <a16:creationId xmlns:a16="http://schemas.microsoft.com/office/drawing/2014/main" id="{C5E7CD39-A4A1-4942-9C70-A9F847BA06E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51000" y="2571535"/>
            <a:ext cx="2485404" cy="1714929"/>
          </a:xfrm>
          <a:prstGeom prst="rect">
            <a:avLst/>
          </a:prstGeom>
          <a:noFill/>
          <a:extLst>
            <a:ext uri="{909E8E84-426E-40DD-AFC4-6F175D3DCCD1}">
              <a14:hiddenFill xmlns:a14="http://schemas.microsoft.com/office/drawing/2010/main">
                <a:solidFill>
                  <a:srgbClr val="FFFFFF"/>
                </a:solidFill>
              </a14:hiddenFill>
            </a:ext>
          </a:extLst>
        </p:spPr>
      </p:pic>
      <p:sp>
        <p:nvSpPr>
          <p:cNvPr id="1042"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54640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C0583-6FB7-4F89-841E-C56AAADB1D6E}"/>
              </a:ext>
            </a:extLst>
          </p:cNvPr>
          <p:cNvSpPr>
            <a:spLocks noGrp="1"/>
          </p:cNvSpPr>
          <p:nvPr>
            <p:ph type="title"/>
          </p:nvPr>
        </p:nvSpPr>
        <p:spPr>
          <a:xfrm>
            <a:off x="4965430" y="629268"/>
            <a:ext cx="6586491" cy="1286160"/>
          </a:xfrm>
        </p:spPr>
        <p:txBody>
          <a:bodyPr anchor="b">
            <a:normAutofit/>
          </a:bodyPr>
          <a:lstStyle/>
          <a:p>
            <a:r>
              <a:rPr lang="en-US" dirty="0">
                <a:solidFill>
                  <a:srgbClr val="2C6CBC"/>
                </a:solidFill>
              </a:rPr>
              <a:t>Vision &amp; Mission</a:t>
            </a:r>
          </a:p>
        </p:txBody>
      </p:sp>
      <p:sp>
        <p:nvSpPr>
          <p:cNvPr id="10" name="Content Placeholder 10">
            <a:extLst>
              <a:ext uri="{FF2B5EF4-FFF2-40B4-BE49-F238E27FC236}">
                <a16:creationId xmlns:a16="http://schemas.microsoft.com/office/drawing/2014/main" id="{43010049-8039-BE88-3170-0A14AF2D0402}"/>
              </a:ext>
            </a:extLst>
          </p:cNvPr>
          <p:cNvSpPr>
            <a:spLocks noGrp="1"/>
          </p:cNvSpPr>
          <p:nvPr>
            <p:ph idx="1"/>
          </p:nvPr>
        </p:nvSpPr>
        <p:spPr>
          <a:xfrm>
            <a:off x="4965431" y="2438400"/>
            <a:ext cx="6586489" cy="3785419"/>
          </a:xfrm>
        </p:spPr>
        <p:txBody>
          <a:bodyPr>
            <a:normAutofit/>
          </a:bodyPr>
          <a:lstStyle/>
          <a:p>
            <a:r>
              <a:rPr lang="en-US" sz="3600" dirty="0"/>
              <a:t>To boost the availability of industrial land in the State</a:t>
            </a:r>
          </a:p>
          <a:p>
            <a:r>
              <a:rPr lang="en-US" sz="3600" dirty="0"/>
              <a:t>To improve private participation in the development of industrial infrastructure</a:t>
            </a:r>
          </a:p>
        </p:txBody>
      </p:sp>
      <p:pic>
        <p:nvPicPr>
          <p:cNvPr id="7" name="Content Placeholder 6" descr="Light bulb glowing">
            <a:extLst>
              <a:ext uri="{FF2B5EF4-FFF2-40B4-BE49-F238E27FC236}">
                <a16:creationId xmlns:a16="http://schemas.microsoft.com/office/drawing/2014/main" id="{C3A21601-106B-4B69-B46E-3C3BB986315D}"/>
              </a:ext>
            </a:extLst>
          </p:cNvPr>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58545" r="2081" b="-1"/>
          <a:stretch/>
        </p:blipFill>
        <p:spPr>
          <a:xfrm>
            <a:off x="20" y="10"/>
            <a:ext cx="4635571"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689FB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25607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0F0F49-81C1-42AD-B8D3-BEE57727D7B9}"/>
              </a:ext>
            </a:extLst>
          </p:cNvPr>
          <p:cNvSpPr>
            <a:spLocks noGrp="1"/>
          </p:cNvSpPr>
          <p:nvPr>
            <p:ph type="title"/>
          </p:nvPr>
        </p:nvSpPr>
        <p:spPr>
          <a:xfrm>
            <a:off x="5297762" y="329184"/>
            <a:ext cx="6251110" cy="1783080"/>
          </a:xfrm>
        </p:spPr>
        <p:txBody>
          <a:bodyPr anchor="b">
            <a:normAutofit/>
          </a:bodyPr>
          <a:lstStyle/>
          <a:p>
            <a:r>
              <a:rPr lang="en-US" sz="5400" dirty="0">
                <a:solidFill>
                  <a:srgbClr val="2C6CBC"/>
                </a:solidFill>
              </a:rPr>
              <a:t>Aims &amp; Objectives</a:t>
            </a:r>
          </a:p>
        </p:txBody>
      </p:sp>
      <p:pic>
        <p:nvPicPr>
          <p:cNvPr id="4" name="Picture 3" descr="Abstract line art skyscrapers">
            <a:extLst>
              <a:ext uri="{FF2B5EF4-FFF2-40B4-BE49-F238E27FC236}">
                <a16:creationId xmlns:a16="http://schemas.microsoft.com/office/drawing/2014/main" id="{3B12DDD8-DF04-4453-A559-78CB34EBE7E6}"/>
              </a:ext>
            </a:extLst>
          </p:cNvPr>
          <p:cNvPicPr>
            <a:picLocks noChangeAspect="1"/>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l="24004" r="30325" b="-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C91F500-231B-4A5E-839A-2D78BCD6F0AF}"/>
              </a:ext>
            </a:extLst>
          </p:cNvPr>
          <p:cNvSpPr>
            <a:spLocks noGrp="1"/>
          </p:cNvSpPr>
          <p:nvPr>
            <p:ph idx="1"/>
          </p:nvPr>
        </p:nvSpPr>
        <p:spPr>
          <a:xfrm>
            <a:off x="5297762" y="2706624"/>
            <a:ext cx="6251110" cy="3483864"/>
          </a:xfrm>
        </p:spPr>
        <p:txBody>
          <a:bodyPr>
            <a:normAutofit/>
          </a:bodyPr>
          <a:lstStyle/>
          <a:p>
            <a:r>
              <a:rPr lang="en-US" sz="3600" dirty="0"/>
              <a:t>Create additional industrial land area of at least </a:t>
            </a:r>
          </a:p>
          <a:p>
            <a:pPr lvl="1"/>
            <a:r>
              <a:rPr lang="en-US" sz="3600" b="1" dirty="0"/>
              <a:t>1000 acres </a:t>
            </a:r>
            <a:r>
              <a:rPr lang="en-US" sz="3200" dirty="0"/>
              <a:t>in the State </a:t>
            </a:r>
          </a:p>
          <a:p>
            <a:pPr lvl="1"/>
            <a:r>
              <a:rPr lang="en-US" sz="3200" dirty="0"/>
              <a:t>within </a:t>
            </a:r>
            <a:r>
              <a:rPr lang="en-US" sz="3600" b="1" dirty="0"/>
              <a:t>4 years</a:t>
            </a:r>
            <a:endParaRPr lang="en-US" sz="3200" b="1" dirty="0"/>
          </a:p>
          <a:p>
            <a:r>
              <a:rPr lang="en-US" sz="3600" dirty="0"/>
              <a:t>100 new parks </a:t>
            </a:r>
            <a:r>
              <a:rPr lang="en-US" dirty="0"/>
              <a:t>x</a:t>
            </a:r>
            <a:r>
              <a:rPr lang="en-US" sz="3600" dirty="0"/>
              <a:t> 10 acres</a:t>
            </a:r>
          </a:p>
          <a:p>
            <a:r>
              <a:rPr lang="en-US" sz="3600" dirty="0"/>
              <a:t>25 new parks per annum</a:t>
            </a:r>
          </a:p>
        </p:txBody>
      </p:sp>
    </p:spTree>
    <p:extLst>
      <p:ext uri="{BB962C8B-B14F-4D97-AF65-F5344CB8AC3E}">
        <p14:creationId xmlns:p14="http://schemas.microsoft.com/office/powerpoint/2010/main" val="6660143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45453-2BB8-47D1-94DC-27E636918050}"/>
              </a:ext>
            </a:extLst>
          </p:cNvPr>
          <p:cNvSpPr>
            <a:spLocks noGrp="1"/>
          </p:cNvSpPr>
          <p:nvPr>
            <p:ph type="title"/>
          </p:nvPr>
        </p:nvSpPr>
        <p:spPr>
          <a:xfrm>
            <a:off x="655320" y="365125"/>
            <a:ext cx="5120114" cy="1692794"/>
          </a:xfrm>
        </p:spPr>
        <p:txBody>
          <a:bodyPr>
            <a:normAutofit/>
          </a:bodyPr>
          <a:lstStyle/>
          <a:p>
            <a:r>
              <a:rPr lang="en-US" dirty="0">
                <a:solidFill>
                  <a:srgbClr val="2C6CBC"/>
                </a:solidFill>
              </a:rPr>
              <a:t>Scheme launch</a:t>
            </a:r>
          </a:p>
        </p:txBody>
      </p:sp>
      <p:cxnSp>
        <p:nvCxnSpPr>
          <p:cNvPr id="14" name="Straight Arrow Connector 13">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437182F-AA6C-4B3D-806D-5577AD7DC7D6}"/>
              </a:ext>
            </a:extLst>
          </p:cNvPr>
          <p:cNvSpPr>
            <a:spLocks noGrp="1"/>
          </p:cNvSpPr>
          <p:nvPr>
            <p:ph idx="1"/>
          </p:nvPr>
        </p:nvSpPr>
        <p:spPr>
          <a:xfrm>
            <a:off x="655321" y="2575034"/>
            <a:ext cx="5120113" cy="3462228"/>
          </a:xfrm>
        </p:spPr>
        <p:txBody>
          <a:bodyPr>
            <a:normAutofit/>
          </a:bodyPr>
          <a:lstStyle/>
          <a:p>
            <a:r>
              <a:rPr lang="en-US" dirty="0"/>
              <a:t>Government vide GO.(</a:t>
            </a:r>
            <a:r>
              <a:rPr lang="en-US" dirty="0" err="1"/>
              <a:t>Ms</a:t>
            </a:r>
            <a:r>
              <a:rPr lang="en-US" dirty="0"/>
              <a:t>)No. 31/2022/ID dated 02-04 2022 approved the Private Industrial Estate Scheme 2022</a:t>
            </a:r>
          </a:p>
          <a:p>
            <a:r>
              <a:rPr lang="en-US" dirty="0"/>
              <a:t>Scheme launched on 22</a:t>
            </a:r>
            <a:r>
              <a:rPr lang="en-US" baseline="30000" dirty="0"/>
              <a:t>nd</a:t>
            </a:r>
            <a:r>
              <a:rPr lang="en-US" dirty="0"/>
              <a:t> September 2022</a:t>
            </a:r>
          </a:p>
        </p:txBody>
      </p:sp>
      <p:pic>
        <p:nvPicPr>
          <p:cNvPr id="9" name="Picture 8" descr="Lines intersecting at pushpin">
            <a:extLst>
              <a:ext uri="{FF2B5EF4-FFF2-40B4-BE49-F238E27FC236}">
                <a16:creationId xmlns:a16="http://schemas.microsoft.com/office/drawing/2014/main" id="{B6FAE40F-2C8D-4D5E-9AE2-C0B2C4DD179B}"/>
              </a:ext>
            </a:extLst>
          </p:cNvPr>
          <p:cNvPicPr>
            <a:picLocks noChangeAspect="1"/>
          </p:cNvPicPr>
          <p:nvPr/>
        </p:nvPicPr>
        <p:blipFill rotWithShape="1">
          <a:blip r:embed="rId2">
            <a:extLst>
              <a:ext uri="{28A0092B-C50C-407E-A947-70E740481C1C}">
                <a14:useLocalDpi xmlns:a14="http://schemas.microsoft.com/office/drawing/2010/main" val="0"/>
              </a:ext>
            </a:extLst>
          </a:blip>
          <a:srcRect l="34224" r="4328" b="-1"/>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7272917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32389-6AF9-4009-BCC5-7150F8808658}"/>
              </a:ext>
            </a:extLst>
          </p:cNvPr>
          <p:cNvSpPr>
            <a:spLocks noGrp="1"/>
          </p:cNvSpPr>
          <p:nvPr>
            <p:ph type="title"/>
          </p:nvPr>
        </p:nvSpPr>
        <p:spPr/>
        <p:txBody>
          <a:bodyPr/>
          <a:lstStyle/>
          <a:p>
            <a:r>
              <a:rPr lang="en-US" dirty="0">
                <a:solidFill>
                  <a:srgbClr val="2C6CBC"/>
                </a:solidFill>
              </a:rPr>
              <a:t>Eligibility Criteria</a:t>
            </a:r>
          </a:p>
        </p:txBody>
      </p:sp>
      <p:sp>
        <p:nvSpPr>
          <p:cNvPr id="3" name="Content Placeholder 2">
            <a:extLst>
              <a:ext uri="{FF2B5EF4-FFF2-40B4-BE49-F238E27FC236}">
                <a16:creationId xmlns:a16="http://schemas.microsoft.com/office/drawing/2014/main" id="{267E71A9-E241-4B8D-890E-E7F1E14FD424}"/>
              </a:ext>
            </a:extLst>
          </p:cNvPr>
          <p:cNvSpPr>
            <a:spLocks noGrp="1"/>
          </p:cNvSpPr>
          <p:nvPr>
            <p:ph idx="1"/>
          </p:nvPr>
        </p:nvSpPr>
        <p:spPr/>
        <p:txBody>
          <a:bodyPr>
            <a:normAutofit/>
          </a:bodyPr>
          <a:lstStyle/>
          <a:p>
            <a:r>
              <a:rPr lang="en-US" dirty="0"/>
              <a:t>Entities owning &amp; possessing land of minimum </a:t>
            </a:r>
          </a:p>
          <a:p>
            <a:pPr lvl="1"/>
            <a:r>
              <a:rPr lang="en-US" dirty="0"/>
              <a:t>10 acres or more* for industrial estates/ parks</a:t>
            </a:r>
          </a:p>
          <a:p>
            <a:pPr lvl="1"/>
            <a:r>
              <a:rPr lang="en-US" dirty="0"/>
              <a:t>5 acres or more for Standard Design Factories</a:t>
            </a:r>
          </a:p>
          <a:p>
            <a:r>
              <a:rPr lang="en-US" dirty="0"/>
              <a:t>Entities may be </a:t>
            </a:r>
          </a:p>
          <a:p>
            <a:pPr lvl="1"/>
            <a:r>
              <a:rPr lang="en-US" dirty="0"/>
              <a:t>Companies</a:t>
            </a:r>
          </a:p>
          <a:p>
            <a:pPr lvl="1"/>
            <a:r>
              <a:rPr lang="en-US" dirty="0"/>
              <a:t>Co-operatives</a:t>
            </a:r>
          </a:p>
          <a:p>
            <a:pPr lvl="1"/>
            <a:r>
              <a:rPr lang="en-US" dirty="0"/>
              <a:t>Charitable Societies</a:t>
            </a:r>
          </a:p>
          <a:p>
            <a:pPr lvl="1"/>
            <a:r>
              <a:rPr lang="en-US" dirty="0"/>
              <a:t>Partnership firms</a:t>
            </a:r>
          </a:p>
          <a:p>
            <a:pPr lvl="1"/>
            <a:r>
              <a:rPr lang="en-US" dirty="0"/>
              <a:t>Consortium of MSME units</a:t>
            </a:r>
          </a:p>
          <a:p>
            <a:r>
              <a:rPr lang="en-US" sz="2400" i="1" dirty="0"/>
              <a:t>Future Eligibility (proposed amendment in criteria):</a:t>
            </a:r>
          </a:p>
          <a:p>
            <a:pPr lvl="1"/>
            <a:r>
              <a:rPr lang="en-US" sz="2000" i="1" dirty="0"/>
              <a:t>Trusts &amp; Individuals that possess the minimum land area required can apply for permit</a:t>
            </a:r>
          </a:p>
        </p:txBody>
      </p:sp>
      <p:pic>
        <p:nvPicPr>
          <p:cNvPr id="5" name="Graphic 4" descr="Clipboard Checked with solid fill">
            <a:extLst>
              <a:ext uri="{FF2B5EF4-FFF2-40B4-BE49-F238E27FC236}">
                <a16:creationId xmlns:a16="http://schemas.microsoft.com/office/drawing/2014/main" id="{3046EE64-FF28-436B-A558-48E32526DB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14656" y="1110007"/>
            <a:ext cx="4103915" cy="4103915"/>
          </a:xfrm>
          <a:prstGeom prst="rect">
            <a:avLst/>
          </a:prstGeom>
        </p:spPr>
      </p:pic>
      <p:sp>
        <p:nvSpPr>
          <p:cNvPr id="6" name="Content Placeholder 2">
            <a:extLst>
              <a:ext uri="{FF2B5EF4-FFF2-40B4-BE49-F238E27FC236}">
                <a16:creationId xmlns:a16="http://schemas.microsoft.com/office/drawing/2014/main" id="{3EE7D2C1-F550-4552-A745-8C7F1FB2AE93}"/>
              </a:ext>
            </a:extLst>
          </p:cNvPr>
          <p:cNvSpPr txBox="1">
            <a:spLocks/>
          </p:cNvSpPr>
          <p:nvPr/>
        </p:nvSpPr>
        <p:spPr>
          <a:xfrm>
            <a:off x="370114" y="5954486"/>
            <a:ext cx="11821886" cy="769612"/>
          </a:xfrm>
          <a:prstGeom prst="rect">
            <a:avLst/>
          </a:prstGeom>
          <a:gradFill>
            <a:gsLst>
              <a:gs pos="100000">
                <a:srgbClr val="71C3F7"/>
              </a:gs>
              <a:gs pos="100000">
                <a:srgbClr val="F6F6F6"/>
              </a:gs>
            </a:gsLst>
            <a:lin ang="16200000" scaled="0"/>
          </a:gradFill>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randview"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randview"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randview"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andview"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andview"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i="1" dirty="0">
                <a:solidFill>
                  <a:schemeClr val="bg1"/>
                </a:solidFill>
              </a:rPr>
              <a:t>*Wherever the Private Industrial Park is proposed in an </a:t>
            </a:r>
            <a:r>
              <a:rPr lang="en-US" sz="2400" b="1" i="1" dirty="0"/>
              <a:t>extend of land above 15 acres</a:t>
            </a:r>
            <a:r>
              <a:rPr lang="en-US" sz="2400" i="1" dirty="0"/>
              <a:t>, </a:t>
            </a:r>
            <a:r>
              <a:rPr lang="en-US" sz="2400" b="1" i="1" dirty="0"/>
              <a:t>necessary exemption under KLR Act 1963 will be granted </a:t>
            </a:r>
            <a:r>
              <a:rPr lang="en-US" sz="2400" i="1" dirty="0">
                <a:solidFill>
                  <a:schemeClr val="bg1"/>
                </a:solidFill>
              </a:rPr>
              <a:t>as per the established procedure</a:t>
            </a:r>
          </a:p>
        </p:txBody>
      </p:sp>
    </p:spTree>
    <p:extLst>
      <p:ext uri="{BB962C8B-B14F-4D97-AF65-F5344CB8AC3E}">
        <p14:creationId xmlns:p14="http://schemas.microsoft.com/office/powerpoint/2010/main" val="30775448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F26E8-C9DD-49AC-9F9A-3C2AC042D74B}"/>
              </a:ext>
            </a:extLst>
          </p:cNvPr>
          <p:cNvSpPr>
            <a:spLocks noGrp="1"/>
          </p:cNvSpPr>
          <p:nvPr>
            <p:ph type="title"/>
          </p:nvPr>
        </p:nvSpPr>
        <p:spPr/>
        <p:txBody>
          <a:bodyPr/>
          <a:lstStyle/>
          <a:p>
            <a:r>
              <a:rPr lang="en-US" dirty="0">
                <a:solidFill>
                  <a:srgbClr val="2C6CBC"/>
                </a:solidFill>
              </a:rPr>
              <a:t>Conditions</a:t>
            </a:r>
          </a:p>
        </p:txBody>
      </p:sp>
      <p:graphicFrame>
        <p:nvGraphicFramePr>
          <p:cNvPr id="5" name="Content Placeholder 2">
            <a:extLst>
              <a:ext uri="{FF2B5EF4-FFF2-40B4-BE49-F238E27FC236}">
                <a16:creationId xmlns:a16="http://schemas.microsoft.com/office/drawing/2014/main" id="{69CE62C8-8937-8095-57C3-53421B938E74}"/>
              </a:ext>
            </a:extLst>
          </p:cNvPr>
          <p:cNvGraphicFramePr>
            <a:graphicFrameLocks noGrp="1"/>
          </p:cNvGraphicFramePr>
          <p:nvPr>
            <p:ph idx="1"/>
            <p:extLst>
              <p:ext uri="{D42A27DB-BD31-4B8C-83A1-F6EECF244321}">
                <p14:modId xmlns:p14="http://schemas.microsoft.com/office/powerpoint/2010/main" val="1641358979"/>
              </p:ext>
            </p:extLst>
          </p:nvPr>
        </p:nvGraphicFramePr>
        <p:xfrm>
          <a:off x="559904" y="1110007"/>
          <a:ext cx="11168268" cy="5141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16589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Production with solid fill">
            <a:extLst>
              <a:ext uri="{FF2B5EF4-FFF2-40B4-BE49-F238E27FC236}">
                <a16:creationId xmlns:a16="http://schemas.microsoft.com/office/drawing/2014/main" id="{ACD84808-173A-4E60-95D1-976DD150892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08513" y="-1"/>
            <a:ext cx="6847115" cy="6847115"/>
          </a:xfrm>
          <a:prstGeom prst="rect">
            <a:avLst/>
          </a:prstGeom>
        </p:spPr>
      </p:pic>
      <p:sp>
        <p:nvSpPr>
          <p:cNvPr id="2" name="Title 1">
            <a:extLst>
              <a:ext uri="{FF2B5EF4-FFF2-40B4-BE49-F238E27FC236}">
                <a16:creationId xmlns:a16="http://schemas.microsoft.com/office/drawing/2014/main" id="{CD6B1469-589E-4BCD-832D-58340EE552F8}"/>
              </a:ext>
            </a:extLst>
          </p:cNvPr>
          <p:cNvSpPr>
            <a:spLocks noGrp="1"/>
          </p:cNvSpPr>
          <p:nvPr>
            <p:ph type="title"/>
          </p:nvPr>
        </p:nvSpPr>
        <p:spPr/>
        <p:txBody>
          <a:bodyPr/>
          <a:lstStyle/>
          <a:p>
            <a:r>
              <a:rPr lang="en-US" dirty="0">
                <a:solidFill>
                  <a:srgbClr val="2C6CBC"/>
                </a:solidFill>
              </a:rPr>
              <a:t>Obligations of the Developer</a:t>
            </a:r>
          </a:p>
        </p:txBody>
      </p:sp>
      <p:sp>
        <p:nvSpPr>
          <p:cNvPr id="3" name="Content Placeholder 2">
            <a:extLst>
              <a:ext uri="{FF2B5EF4-FFF2-40B4-BE49-F238E27FC236}">
                <a16:creationId xmlns:a16="http://schemas.microsoft.com/office/drawing/2014/main" id="{0771760D-48BD-447B-A218-956F9C0B7D97}"/>
              </a:ext>
            </a:extLst>
          </p:cNvPr>
          <p:cNvSpPr>
            <a:spLocks noGrp="1"/>
          </p:cNvSpPr>
          <p:nvPr>
            <p:ph idx="1"/>
          </p:nvPr>
        </p:nvSpPr>
        <p:spPr>
          <a:xfrm>
            <a:off x="559903" y="1147693"/>
            <a:ext cx="11022497" cy="5528296"/>
          </a:xfrm>
        </p:spPr>
        <p:txBody>
          <a:bodyPr>
            <a:normAutofit fontScale="92500" lnSpcReduction="10000"/>
          </a:bodyPr>
          <a:lstStyle/>
          <a:p>
            <a:r>
              <a:rPr lang="en-US" dirty="0"/>
              <a:t>Provide industrial infrastructure &amp; utilities such as  </a:t>
            </a:r>
          </a:p>
          <a:p>
            <a:pPr lvl="1"/>
            <a:r>
              <a:rPr lang="en-US" sz="2200" dirty="0"/>
              <a:t>Power/  Street lighting/ Roads/ Water Supply/ Sewage and Effluent Treatment Plants / Communication Networks, etc.</a:t>
            </a:r>
          </a:p>
          <a:p>
            <a:r>
              <a:rPr lang="en-US" dirty="0"/>
              <a:t>Development timelines to be specified at the time of application and to be adhered to</a:t>
            </a:r>
          </a:p>
          <a:p>
            <a:r>
              <a:rPr lang="en-US" dirty="0"/>
              <a:t>Undertake maintenance of utilities &amp; services </a:t>
            </a:r>
          </a:p>
          <a:p>
            <a:pPr lvl="1"/>
            <a:r>
              <a:rPr lang="en-US" sz="2200" dirty="0"/>
              <a:t>may be charged from the allottee units in the Estate</a:t>
            </a:r>
          </a:p>
          <a:p>
            <a:r>
              <a:rPr lang="en-US" dirty="0"/>
              <a:t>Ensure compliance with Environment Norms</a:t>
            </a:r>
          </a:p>
          <a:p>
            <a:pPr lvl="1"/>
            <a:r>
              <a:rPr lang="en-US" dirty="0"/>
              <a:t>Red category industries shall not be permitted</a:t>
            </a:r>
          </a:p>
          <a:p>
            <a:r>
              <a:rPr lang="en-US" dirty="0"/>
              <a:t>Ensure that there is no drawing of ground water beyond permitted levels</a:t>
            </a:r>
          </a:p>
          <a:p>
            <a:r>
              <a:rPr lang="en-US" dirty="0"/>
              <a:t>Put up solid waste management systems (incl. garbage collection &amp; CETP)</a:t>
            </a:r>
          </a:p>
          <a:p>
            <a:pPr lvl="1"/>
            <a:r>
              <a:rPr lang="en-US" dirty="0"/>
              <a:t>Ensure no effluent is let out of the Estate</a:t>
            </a:r>
          </a:p>
          <a:p>
            <a:pPr lvl="1"/>
            <a:r>
              <a:rPr lang="en-US" dirty="0"/>
              <a:t>Recycled water to be used within the premises</a:t>
            </a:r>
          </a:p>
          <a:p>
            <a:endParaRPr lang="en-US" dirty="0"/>
          </a:p>
        </p:txBody>
      </p:sp>
    </p:spTree>
    <p:extLst>
      <p:ext uri="{BB962C8B-B14F-4D97-AF65-F5344CB8AC3E}">
        <p14:creationId xmlns:p14="http://schemas.microsoft.com/office/powerpoint/2010/main" val="22394159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Production with solid fill">
            <a:extLst>
              <a:ext uri="{FF2B5EF4-FFF2-40B4-BE49-F238E27FC236}">
                <a16:creationId xmlns:a16="http://schemas.microsoft.com/office/drawing/2014/main" id="{349EAB18-3133-4DD8-9220-01B8456187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08513" y="-1"/>
            <a:ext cx="6847115" cy="6847115"/>
          </a:xfrm>
          <a:prstGeom prst="rect">
            <a:avLst/>
          </a:prstGeom>
        </p:spPr>
      </p:pic>
      <p:sp>
        <p:nvSpPr>
          <p:cNvPr id="2" name="Title 1">
            <a:extLst>
              <a:ext uri="{FF2B5EF4-FFF2-40B4-BE49-F238E27FC236}">
                <a16:creationId xmlns:a16="http://schemas.microsoft.com/office/drawing/2014/main" id="{CD6B1469-589E-4BCD-832D-58340EE552F8}"/>
              </a:ext>
            </a:extLst>
          </p:cNvPr>
          <p:cNvSpPr>
            <a:spLocks noGrp="1"/>
          </p:cNvSpPr>
          <p:nvPr>
            <p:ph type="title"/>
          </p:nvPr>
        </p:nvSpPr>
        <p:spPr/>
        <p:txBody>
          <a:bodyPr/>
          <a:lstStyle/>
          <a:p>
            <a:r>
              <a:rPr lang="en-US" dirty="0">
                <a:solidFill>
                  <a:srgbClr val="2C6CBC"/>
                </a:solidFill>
              </a:rPr>
              <a:t>Obligations of the Developer</a:t>
            </a:r>
          </a:p>
        </p:txBody>
      </p:sp>
      <p:sp>
        <p:nvSpPr>
          <p:cNvPr id="3" name="Content Placeholder 2">
            <a:extLst>
              <a:ext uri="{FF2B5EF4-FFF2-40B4-BE49-F238E27FC236}">
                <a16:creationId xmlns:a16="http://schemas.microsoft.com/office/drawing/2014/main" id="{0771760D-48BD-447B-A218-956F9C0B7D97}"/>
              </a:ext>
            </a:extLst>
          </p:cNvPr>
          <p:cNvSpPr>
            <a:spLocks noGrp="1"/>
          </p:cNvSpPr>
          <p:nvPr>
            <p:ph idx="1"/>
          </p:nvPr>
        </p:nvSpPr>
        <p:spPr>
          <a:xfrm>
            <a:off x="559903" y="1147693"/>
            <a:ext cx="11272868" cy="5528296"/>
          </a:xfrm>
        </p:spPr>
        <p:txBody>
          <a:bodyPr>
            <a:normAutofit/>
          </a:bodyPr>
          <a:lstStyle/>
          <a:p>
            <a:r>
              <a:rPr lang="en-US" dirty="0"/>
              <a:t>Allotment of land or built-up space and the commercial terms thereof may be fixed at the discretion of the developer</a:t>
            </a:r>
          </a:p>
          <a:p>
            <a:r>
              <a:rPr lang="en-US" dirty="0"/>
              <a:t>Commercial terms to be declared upfront at the time of allotment to a unit</a:t>
            </a:r>
          </a:p>
          <a:p>
            <a:r>
              <a:rPr lang="en-US" dirty="0"/>
              <a:t>Terms shall not be varied to the disadvantage of the allottees after the allotment </a:t>
            </a:r>
          </a:p>
          <a:p>
            <a:r>
              <a:rPr lang="en-US" dirty="0"/>
              <a:t>Constitution of the Developer entity shall be changed only with the prior permission of Government after satisfying that the new entity has sufficient financial strength to implement the Private Industrial Estate</a:t>
            </a:r>
          </a:p>
          <a:p>
            <a:r>
              <a:rPr lang="en-US" dirty="0"/>
              <a:t>The permit is liable to cancellation if no substantial development has happened within 2 years of issue</a:t>
            </a:r>
          </a:p>
        </p:txBody>
      </p:sp>
    </p:spTree>
    <p:extLst>
      <p:ext uri="{BB962C8B-B14F-4D97-AF65-F5344CB8AC3E}">
        <p14:creationId xmlns:p14="http://schemas.microsoft.com/office/powerpoint/2010/main" val="36540596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172B60A-28FF-48E5-AB8D-660C078FB5EC}"/>
              </a:ext>
            </a:extLst>
          </p:cNvPr>
          <p:cNvSpPr>
            <a:spLocks noGrp="1"/>
          </p:cNvSpPr>
          <p:nvPr>
            <p:ph idx="1"/>
          </p:nvPr>
        </p:nvSpPr>
        <p:spPr>
          <a:xfrm>
            <a:off x="348344" y="0"/>
            <a:ext cx="5442856" cy="6858000"/>
          </a:xfrm>
          <a:prstGeom prst="rect">
            <a:avLst/>
          </a:prstGeom>
          <a:noFill/>
        </p:spPr>
        <p:txBody>
          <a:bodyPr/>
          <a:lstStyle/>
          <a:p>
            <a:pPr marL="0" indent="0" algn="ctr">
              <a:buNone/>
            </a:pPr>
            <a:endParaRPr lang="en-US" sz="4000" b="1" dirty="0"/>
          </a:p>
          <a:p>
            <a:pPr marL="0" indent="0" algn="ctr">
              <a:buNone/>
            </a:pPr>
            <a:r>
              <a:rPr lang="en-US" sz="4000" b="1" dirty="0"/>
              <a:t>Permitted Activities</a:t>
            </a:r>
          </a:p>
          <a:p>
            <a:r>
              <a:rPr lang="en-US" sz="3200" dirty="0"/>
              <a:t>Industrial units</a:t>
            </a:r>
          </a:p>
          <a:p>
            <a:pPr lvl="1"/>
            <a:r>
              <a:rPr lang="en-US" sz="2800" dirty="0"/>
              <a:t>Manufacturing </a:t>
            </a:r>
          </a:p>
          <a:p>
            <a:pPr lvl="1"/>
            <a:r>
              <a:rPr lang="en-US" sz="2800" dirty="0"/>
              <a:t>Service</a:t>
            </a:r>
          </a:p>
          <a:p>
            <a:r>
              <a:rPr lang="en-US" sz="3200" dirty="0"/>
              <a:t>Warehouses &amp; other logistical services</a:t>
            </a:r>
          </a:p>
          <a:p>
            <a:r>
              <a:rPr lang="en-US" sz="3200" dirty="0"/>
              <a:t>Vehicle servicing &amp; repair depots</a:t>
            </a:r>
          </a:p>
          <a:p>
            <a:endParaRPr lang="en-US" dirty="0"/>
          </a:p>
        </p:txBody>
      </p:sp>
      <p:sp>
        <p:nvSpPr>
          <p:cNvPr id="5" name="Content Placeholder 2">
            <a:extLst>
              <a:ext uri="{FF2B5EF4-FFF2-40B4-BE49-F238E27FC236}">
                <a16:creationId xmlns:a16="http://schemas.microsoft.com/office/drawing/2014/main" id="{E1D96589-AD05-4F74-8972-EFF0CFA734D1}"/>
              </a:ext>
            </a:extLst>
          </p:cNvPr>
          <p:cNvSpPr txBox="1">
            <a:spLocks/>
          </p:cNvSpPr>
          <p:nvPr/>
        </p:nvSpPr>
        <p:spPr>
          <a:xfrm>
            <a:off x="6585857" y="0"/>
            <a:ext cx="5606143" cy="685800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randview"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randview"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randview"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andview"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andview"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4000" b="1" dirty="0"/>
          </a:p>
          <a:p>
            <a:pPr marL="0" indent="0" algn="ctr">
              <a:buNone/>
            </a:pPr>
            <a:r>
              <a:rPr lang="en-US" sz="3600" b="1" dirty="0"/>
              <a:t>Non-Permitted Activities</a:t>
            </a:r>
          </a:p>
          <a:p>
            <a:r>
              <a:rPr lang="en-US" sz="3200" dirty="0"/>
              <a:t>Vehicle showrooms</a:t>
            </a:r>
          </a:p>
          <a:p>
            <a:r>
              <a:rPr lang="en-US" sz="3200" dirty="0"/>
              <a:t>Shopping complexes</a:t>
            </a:r>
          </a:p>
          <a:p>
            <a:r>
              <a:rPr lang="en-US" sz="3200" dirty="0"/>
              <a:t>Malls</a:t>
            </a:r>
          </a:p>
          <a:p>
            <a:r>
              <a:rPr lang="en-US" sz="3200" dirty="0"/>
              <a:t>Outlets selling to or servicing retail customers</a:t>
            </a:r>
          </a:p>
          <a:p>
            <a:endParaRPr lang="en-US" dirty="0"/>
          </a:p>
        </p:txBody>
      </p:sp>
      <p:pic>
        <p:nvPicPr>
          <p:cNvPr id="11" name="Graphic 10" descr="Thumbs up sign with solid fill">
            <a:extLst>
              <a:ext uri="{FF2B5EF4-FFF2-40B4-BE49-F238E27FC236}">
                <a16:creationId xmlns:a16="http://schemas.microsoft.com/office/drawing/2014/main" id="{4902A9AF-F0E9-4647-9E78-C91C11EB97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28428" y="4572000"/>
            <a:ext cx="2286000" cy="2286000"/>
          </a:xfrm>
          <a:prstGeom prst="rect">
            <a:avLst/>
          </a:prstGeom>
        </p:spPr>
      </p:pic>
      <p:pic>
        <p:nvPicPr>
          <p:cNvPr id="13" name="Graphic 12" descr="Thumbs Down with solid fill">
            <a:extLst>
              <a:ext uri="{FF2B5EF4-FFF2-40B4-BE49-F238E27FC236}">
                <a16:creationId xmlns:a16="http://schemas.microsoft.com/office/drawing/2014/main" id="{0351675D-760A-4159-A8DD-353C78289C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53400" y="4669972"/>
            <a:ext cx="2286000" cy="2286000"/>
          </a:xfrm>
          <a:prstGeom prst="rect">
            <a:avLst/>
          </a:prstGeom>
        </p:spPr>
      </p:pic>
    </p:spTree>
    <p:extLst>
      <p:ext uri="{BB962C8B-B14F-4D97-AF65-F5344CB8AC3E}">
        <p14:creationId xmlns:p14="http://schemas.microsoft.com/office/powerpoint/2010/main" val="42746612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487</TotalTime>
  <Words>1185</Words>
  <Application>Microsoft Office PowerPoint</Application>
  <PresentationFormat>Widescreen</PresentationFormat>
  <Paragraphs>195</Paragraphs>
  <Slides>17</Slides>
  <Notes>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Private Industrial Estate Scheme 2022</vt:lpstr>
      <vt:lpstr>Vision &amp; Mission</vt:lpstr>
      <vt:lpstr>Aims &amp; Objectives</vt:lpstr>
      <vt:lpstr>Scheme launch</vt:lpstr>
      <vt:lpstr>Eligibility Criteria</vt:lpstr>
      <vt:lpstr>Conditions</vt:lpstr>
      <vt:lpstr>Obligations of the Developer</vt:lpstr>
      <vt:lpstr>Obligations of the Developer</vt:lpstr>
      <vt:lpstr>PowerPoint Presentation</vt:lpstr>
      <vt:lpstr>Obligations of Government</vt:lpstr>
      <vt:lpstr>Application Process</vt:lpstr>
      <vt:lpstr>Document checklist for Application</vt:lpstr>
      <vt:lpstr>Online Application Portal</vt:lpstr>
      <vt:lpstr>Development Permits Issued &amp; Under Processing</vt:lpstr>
      <vt:lpstr>Key Contact Persons</vt:lpstr>
      <vt:lpstr>Models from other States</vt:lpstr>
      <vt:lpstr>Directorate of Industries and Commerce Government of Kerala</vt:lpstr>
    </vt:vector>
  </TitlesOfParts>
  <Company>KPMG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Private Industrial Estate Scheme 2022</dc:title>
  <dc:creator>Edakatt, Emil</dc:creator>
  <cp:lastModifiedBy>Simi C S</cp:lastModifiedBy>
  <cp:revision>5</cp:revision>
  <dcterms:created xsi:type="dcterms:W3CDTF">2023-01-09T06:12:21Z</dcterms:created>
  <dcterms:modified xsi:type="dcterms:W3CDTF">2023-01-10T05:44:29Z</dcterms:modified>
</cp:coreProperties>
</file>